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media/image22.jpg" ContentType="image/jpg"/>
  <Override PartName="/ppt/theme/themeOverride1.xml" ContentType="application/vnd.openxmlformats-officedocument.themeOverride+xml"/>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2"/>
  </p:notesMasterIdLst>
  <p:handoutMasterIdLst>
    <p:handoutMasterId r:id="rId123"/>
  </p:handoutMasterIdLst>
  <p:sldIdLst>
    <p:sldId id="259" r:id="rId2"/>
    <p:sldId id="288" r:id="rId3"/>
    <p:sldId id="284" r:id="rId4"/>
    <p:sldId id="289" r:id="rId5"/>
    <p:sldId id="262" r:id="rId6"/>
    <p:sldId id="382" r:id="rId7"/>
    <p:sldId id="465" r:id="rId8"/>
    <p:sldId id="466" r:id="rId9"/>
    <p:sldId id="467" r:id="rId10"/>
    <p:sldId id="431" r:id="rId11"/>
    <p:sldId id="468" r:id="rId12"/>
    <p:sldId id="464" r:id="rId13"/>
    <p:sldId id="383" r:id="rId14"/>
    <p:sldId id="432" r:id="rId15"/>
    <p:sldId id="433" r:id="rId16"/>
    <p:sldId id="434" r:id="rId17"/>
    <p:sldId id="435" r:id="rId18"/>
    <p:sldId id="436" r:id="rId19"/>
    <p:sldId id="437" r:id="rId20"/>
    <p:sldId id="438" r:id="rId21"/>
    <p:sldId id="439" r:id="rId22"/>
    <p:sldId id="451" r:id="rId23"/>
    <p:sldId id="452" r:id="rId24"/>
    <p:sldId id="453" r:id="rId25"/>
    <p:sldId id="454" r:id="rId26"/>
    <p:sldId id="462" r:id="rId27"/>
    <p:sldId id="455" r:id="rId28"/>
    <p:sldId id="456" r:id="rId29"/>
    <p:sldId id="457" r:id="rId30"/>
    <p:sldId id="458" r:id="rId31"/>
    <p:sldId id="459" r:id="rId32"/>
    <p:sldId id="460" r:id="rId33"/>
    <p:sldId id="461" r:id="rId34"/>
    <p:sldId id="394" r:id="rId35"/>
    <p:sldId id="463" r:id="rId36"/>
    <p:sldId id="400" r:id="rId37"/>
    <p:sldId id="402" r:id="rId38"/>
    <p:sldId id="404" r:id="rId39"/>
    <p:sldId id="406" r:id="rId40"/>
    <p:sldId id="470" r:id="rId41"/>
    <p:sldId id="469" r:id="rId42"/>
    <p:sldId id="473" r:id="rId43"/>
    <p:sldId id="407" r:id="rId44"/>
    <p:sldId id="408" r:id="rId45"/>
    <p:sldId id="409" r:id="rId46"/>
    <p:sldId id="411" r:id="rId47"/>
    <p:sldId id="471" r:id="rId48"/>
    <p:sldId id="472" r:id="rId49"/>
    <p:sldId id="418" r:id="rId50"/>
    <p:sldId id="420" r:id="rId51"/>
    <p:sldId id="422" r:id="rId52"/>
    <p:sldId id="474" r:id="rId53"/>
    <p:sldId id="475" r:id="rId54"/>
    <p:sldId id="423" r:id="rId55"/>
    <p:sldId id="387" r:id="rId56"/>
    <p:sldId id="389" r:id="rId57"/>
    <p:sldId id="386" r:id="rId58"/>
    <p:sldId id="388" r:id="rId59"/>
    <p:sldId id="390" r:id="rId60"/>
    <p:sldId id="391" r:id="rId61"/>
    <p:sldId id="392" r:id="rId62"/>
    <p:sldId id="393" r:id="rId63"/>
    <p:sldId id="424" r:id="rId64"/>
    <p:sldId id="425" r:id="rId65"/>
    <p:sldId id="426" r:id="rId66"/>
    <p:sldId id="427" r:id="rId67"/>
    <p:sldId id="428" r:id="rId68"/>
    <p:sldId id="429" r:id="rId69"/>
    <p:sldId id="430" r:id="rId70"/>
    <p:sldId id="352" r:id="rId71"/>
    <p:sldId id="365" r:id="rId72"/>
    <p:sldId id="366" r:id="rId73"/>
    <p:sldId id="367" r:id="rId74"/>
    <p:sldId id="368" r:id="rId75"/>
    <p:sldId id="369" r:id="rId76"/>
    <p:sldId id="370" r:id="rId77"/>
    <p:sldId id="332" r:id="rId78"/>
    <p:sldId id="338" r:id="rId79"/>
    <p:sldId id="293" r:id="rId80"/>
    <p:sldId id="333" r:id="rId81"/>
    <p:sldId id="297" r:id="rId82"/>
    <p:sldId id="319" r:id="rId83"/>
    <p:sldId id="334" r:id="rId84"/>
    <p:sldId id="339" r:id="rId85"/>
    <p:sldId id="340" r:id="rId86"/>
    <p:sldId id="342" r:id="rId87"/>
    <p:sldId id="371" r:id="rId88"/>
    <p:sldId id="372" r:id="rId89"/>
    <p:sldId id="343" r:id="rId90"/>
    <p:sldId id="344" r:id="rId91"/>
    <p:sldId id="373" r:id="rId92"/>
    <p:sldId id="374" r:id="rId93"/>
    <p:sldId id="345" r:id="rId94"/>
    <p:sldId id="346" r:id="rId95"/>
    <p:sldId id="353" r:id="rId96"/>
    <p:sldId id="354" r:id="rId97"/>
    <p:sldId id="355" r:id="rId98"/>
    <p:sldId id="356" r:id="rId99"/>
    <p:sldId id="347" r:id="rId100"/>
    <p:sldId id="341" r:id="rId101"/>
    <p:sldId id="348" r:id="rId102"/>
    <p:sldId id="349" r:id="rId103"/>
    <p:sldId id="350" r:id="rId104"/>
    <p:sldId id="351" r:id="rId105"/>
    <p:sldId id="335" r:id="rId106"/>
    <p:sldId id="358" r:id="rId107"/>
    <p:sldId id="359" r:id="rId108"/>
    <p:sldId id="360" r:id="rId109"/>
    <p:sldId id="361" r:id="rId110"/>
    <p:sldId id="362" r:id="rId111"/>
    <p:sldId id="376" r:id="rId112"/>
    <p:sldId id="377" r:id="rId113"/>
    <p:sldId id="378" r:id="rId114"/>
    <p:sldId id="379" r:id="rId115"/>
    <p:sldId id="364" r:id="rId116"/>
    <p:sldId id="380" r:id="rId117"/>
    <p:sldId id="275" r:id="rId118"/>
    <p:sldId id="276" r:id="rId119"/>
    <p:sldId id="277" r:id="rId120"/>
    <p:sldId id="278"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88"/>
            <p14:sldId id="284"/>
            <p14:sldId id="289"/>
            <p14:sldId id="262"/>
          </p14:sldIdLst>
        </p14:section>
        <p14:section name="Why Node" id="{333A2EF2-3254-E04F-8FE1-28BA07F9ECBF}">
          <p14:sldIdLst>
            <p14:sldId id="382"/>
            <p14:sldId id="465"/>
            <p14:sldId id="466"/>
            <p14:sldId id="467"/>
            <p14:sldId id="431"/>
            <p14:sldId id="468"/>
            <p14:sldId id="464"/>
            <p14:sldId id="383"/>
            <p14:sldId id="432"/>
            <p14:sldId id="433"/>
            <p14:sldId id="434"/>
            <p14:sldId id="435"/>
            <p14:sldId id="436"/>
            <p14:sldId id="437"/>
            <p14:sldId id="438"/>
            <p14:sldId id="439"/>
            <p14:sldId id="451"/>
            <p14:sldId id="452"/>
            <p14:sldId id="453"/>
            <p14:sldId id="454"/>
            <p14:sldId id="462"/>
            <p14:sldId id="455"/>
            <p14:sldId id="456"/>
            <p14:sldId id="457"/>
            <p14:sldId id="458"/>
            <p14:sldId id="459"/>
            <p14:sldId id="460"/>
            <p14:sldId id="461"/>
            <p14:sldId id="394"/>
            <p14:sldId id="463"/>
            <p14:sldId id="400"/>
            <p14:sldId id="402"/>
            <p14:sldId id="404"/>
            <p14:sldId id="406"/>
            <p14:sldId id="470"/>
            <p14:sldId id="469"/>
            <p14:sldId id="473"/>
            <p14:sldId id="407"/>
            <p14:sldId id="408"/>
            <p14:sldId id="409"/>
            <p14:sldId id="411"/>
            <p14:sldId id="471"/>
            <p14:sldId id="472"/>
            <p14:sldId id="418"/>
            <p14:sldId id="420"/>
            <p14:sldId id="422"/>
            <p14:sldId id="474"/>
            <p14:sldId id="475"/>
            <p14:sldId id="423"/>
          </p14:sldIdLst>
        </p14:section>
        <p14:section name="Architectural Concepts" id="{767C7980-5C20-CE4D-A513-586B2077AC79}">
          <p14:sldIdLst>
            <p14:sldId id="387"/>
            <p14:sldId id="389"/>
            <p14:sldId id="386"/>
            <p14:sldId id="388"/>
            <p14:sldId id="390"/>
            <p14:sldId id="391"/>
            <p14:sldId id="392"/>
            <p14:sldId id="393"/>
            <p14:sldId id="424"/>
            <p14:sldId id="425"/>
            <p14:sldId id="426"/>
            <p14:sldId id="427"/>
            <p14:sldId id="428"/>
            <p14:sldId id="429"/>
            <p14:sldId id="430"/>
          </p14:sldIdLst>
        </p14:section>
        <p14:section name="JavaScript Primer" id="{5E9E9620-79DE-8E4A-8E85-99D5715CC907}">
          <p14:sldIdLst>
            <p14:sldId id="352"/>
            <p14:sldId id="365"/>
            <p14:sldId id="366"/>
            <p14:sldId id="367"/>
            <p14:sldId id="368"/>
            <p14:sldId id="369"/>
            <p14:sldId id="370"/>
          </p14:sldIdLst>
        </p14:section>
        <p14:section name="Installing Node" id="{4D3D4DD3-D6B2-154F-B0EF-8F8956D69A2D}">
          <p14:sldIdLst>
            <p14:sldId id="332"/>
            <p14:sldId id="338"/>
          </p14:sldIdLst>
        </p14:section>
        <p14:section name="Node is Modular" id="{88151D3D-CB03-9840-8839-9211DF139401}">
          <p14:sldIdLst>
            <p14:sldId id="293"/>
            <p14:sldId id="333"/>
            <p14:sldId id="297"/>
            <p14:sldId id="319"/>
            <p14:sldId id="334"/>
          </p14:sldIdLst>
        </p14:section>
        <p14:section name="What is the buzz.." id="{34EC8976-8C8C-2E4B-84D6-0E5A6006F378}">
          <p14:sldIdLst>
            <p14:sldId id="339"/>
            <p14:sldId id="340"/>
            <p14:sldId id="342"/>
            <p14:sldId id="371"/>
            <p14:sldId id="372"/>
            <p14:sldId id="343"/>
            <p14:sldId id="344"/>
            <p14:sldId id="373"/>
            <p14:sldId id="374"/>
            <p14:sldId id="345"/>
            <p14:sldId id="346"/>
            <p14:sldId id="353"/>
            <p14:sldId id="354"/>
            <p14:sldId id="355"/>
            <p14:sldId id="356"/>
          </p14:sldIdLst>
        </p14:section>
        <p14:section name="Some More Internals" id="{A941C1CF-03D8-6D46-8E5D-C680A3FBCEC7}">
          <p14:sldIdLst>
            <p14:sldId id="347"/>
            <p14:sldId id="341"/>
            <p14:sldId id="348"/>
            <p14:sldId id="349"/>
            <p14:sldId id="350"/>
            <p14:sldId id="351"/>
          </p14:sldIdLst>
        </p14:section>
        <p14:section name="GettingHandsDirty" id="{F2F5FB67-B7EB-9F4E-975B-3551EBF1CD84}">
          <p14:sldIdLst>
            <p14:sldId id="335"/>
            <p14:sldId id="358"/>
            <p14:sldId id="359"/>
            <p14:sldId id="360"/>
            <p14:sldId id="361"/>
            <p14:sldId id="362"/>
            <p14:sldId id="376"/>
            <p14:sldId id="377"/>
            <p14:sldId id="378"/>
            <p14:sldId id="379"/>
            <p14:sldId id="364"/>
            <p14:sldId id="380"/>
          </p14:sldIdLst>
        </p14:section>
        <p14:section name="Conclusion and Summary" id="{790CEF5B-569A-4C2F-BED5-750B08C0E5AD}">
          <p14:sldIdLst>
            <p14:sldId id="275"/>
            <p14:sldId id="276"/>
            <p14:sldId id="277"/>
          </p14:sldIdLst>
        </p14:section>
        <p14:section name="Appendix" id="{3F78B471-41DA-46F2-A8E4-97E471896AB3}">
          <p14:sldIdLst>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veksh2" initials="" lastIdx="13" clrIdx="0"/>
  <p:cmAuthor id="1" name="Vivek Sharma"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3" autoAdjust="0"/>
    <p:restoredTop sz="91598" autoAdjust="0"/>
  </p:normalViewPr>
  <p:slideViewPr>
    <p:cSldViewPr>
      <p:cViewPr>
        <p:scale>
          <a:sx n="100" d="100"/>
          <a:sy n="100" d="100"/>
        </p:scale>
        <p:origin x="-2856" y="-1032"/>
      </p:cViewPr>
      <p:guideLst>
        <p:guide orient="horz" pos="2160"/>
        <p:guide pos="2880"/>
      </p:guideLst>
    </p:cSldViewPr>
  </p:slideViewPr>
  <p:outlineViewPr>
    <p:cViewPr>
      <p:scale>
        <a:sx n="33" d="100"/>
        <a:sy n="33" d="100"/>
      </p:scale>
      <p:origin x="0" y="2360"/>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interSettings" Target="printerSettings/printerSettings1.bin"/><Relationship Id="rId125" Type="http://schemas.openxmlformats.org/officeDocument/2006/relationships/commentAuthors" Target="commentAuthors.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5-23T20:13:17.965" idx="1">
    <p:pos x="2464" y="1146"/>
    <p:text>anon.js</p:text>
  </p:cm>
  <p:cm authorId="0" dt="2015-05-23T20:13:50.513" idx="3">
    <p:pos x="3402" y="1797"/>
    <p:text>functionReturn</p:text>
  </p:cm>
  <p:cm authorId="0" dt="2015-05-23T20:14:35.471" idx="5">
    <p:pos x="4544" y="2709"/>
    <p:text>ief3.js</p:text>
  </p:cm>
  <p:cm authorId="0" dt="2015-05-23T20:14:56.290" idx="6">
    <p:pos x="4603" y="3002"/>
    <p:text>anon.js</p:text>
  </p:cm>
  <p:cm authorId="0" dt="2015-05-23T20:23:45.091" idx="7">
    <p:pos x="4384" y="3445"/>
    <p:text>higherOrder1
higherOrder2</p:text>
  </p:cm>
  <p:cm authorId="0" dt="2015-05-23T20:14:13.639" idx="4">
    <p:pos x="3376" y="2090"/>
    <p:text>ief1.js</p:text>
  </p:cm>
  <p:cm authorId="0" dt="2015-05-23T20:13:36.606" idx="2">
    <p:pos x="1669" y="368"/>
    <p:text>functionBody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05-23T20:32:15.057" idx="8">
    <p:pos x="1584" y="2507"/>
    <p:text>closure1.js
closure2.js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05-23T20:45:58.375" idx="9">
    <p:pos x="2406" y="3435"/>
    <p:text>revealingModules</p:text>
  </p:cm>
  <p:cm authorId="0" dt="2015-05-23T20:46:09.974" idx="10">
    <p:pos x="3573" y="2715"/>
    <p:text>truthyandfalsy</p:text>
  </p:cm>
  <p:cm authorId="0" dt="2015-05-23T20:46:36.493" idx="11">
    <p:pos x="2469" y="1408"/>
    <p:text>equal1
equal2</p:text>
  </p:cm>
  <p:cm authorId="0" dt="2015-05-23T20:46:58.721" idx="12">
    <p:pos x="3851" y="933"/>
    <p:text>default1
default2</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05-23T21:18:37.593" idx="13">
    <p:pos x="5103" y="821"/>
    <p:text>this1</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en-US"/>
        </a:p>
      </dgm:t>
    </dgm:pt>
    <dgm:pt modelId="{74EE5CD8-078F-4590-BF9C-A341A294A016}">
      <dgm:prSet phldrT="[Text]" custT="1"/>
      <dgm:spPr/>
      <dgm:t>
        <a:bodyPr/>
        <a:lstStyle/>
        <a:p>
          <a:r>
            <a:rPr lang="en-US" sz="1800" dirty="0" smtClean="0"/>
            <a:t>1</a:t>
          </a:r>
          <a:endParaRPr lang="en-US" sz="1800" dirty="0"/>
        </a:p>
      </dgm:t>
    </dgm:pt>
    <dgm:pt modelId="{BB568D76-3363-43D3-B00C-3359A643216C}" type="parTrans" cxnId="{F40F9561-0D4C-44CF-91EF-A92B1DBDE44B}">
      <dgm:prSet/>
      <dgm:spPr/>
      <dgm:t>
        <a:bodyPr/>
        <a:lstStyle/>
        <a:p>
          <a:endParaRPr lang="en-US" sz="3200"/>
        </a:p>
      </dgm:t>
    </dgm:pt>
    <dgm:pt modelId="{CF9FB981-E6ED-4440-AC98-4E4E2ABA2C55}" type="sibTrans" cxnId="{F40F9561-0D4C-44CF-91EF-A92B1DBDE44B}">
      <dgm:prSet/>
      <dgm:spPr/>
      <dgm:t>
        <a:bodyPr/>
        <a:lstStyle/>
        <a:p>
          <a:endParaRPr lang="en-US" sz="3200"/>
        </a:p>
      </dgm:t>
    </dgm:pt>
    <dgm:pt modelId="{AA046201-5C4D-445E-BF0B-5C6D2B0A1945}">
      <dgm:prSet phldrT="[Text]" custT="1"/>
      <dgm:spPr/>
      <dgm:t>
        <a:bodyPr/>
        <a:lstStyle/>
        <a:p>
          <a:r>
            <a:rPr lang="en-US" sz="1800" smtClean="0"/>
            <a:t>2</a:t>
          </a:r>
          <a:endParaRPr lang="en-US" sz="1800" dirty="0"/>
        </a:p>
      </dgm:t>
    </dgm:pt>
    <dgm:pt modelId="{FE92FC33-5E0F-4302-9E80-A69E8ACDDE56}" type="parTrans" cxnId="{B8AF1086-D7BE-446F-9133-738B599E9A7D}">
      <dgm:prSet/>
      <dgm:spPr/>
      <dgm:t>
        <a:bodyPr/>
        <a:lstStyle/>
        <a:p>
          <a:endParaRPr lang="en-US" sz="3200"/>
        </a:p>
      </dgm:t>
    </dgm:pt>
    <dgm:pt modelId="{40767EFF-7D52-4469-ACEE-7D28E67337E2}" type="sibTrans" cxnId="{B8AF1086-D7BE-446F-9133-738B599E9A7D}">
      <dgm:prSet/>
      <dgm:spPr/>
      <dgm:t>
        <a:bodyPr/>
        <a:lstStyle/>
        <a:p>
          <a:endParaRPr lang="en-US" sz="3200"/>
        </a:p>
      </dgm:t>
    </dgm:pt>
    <dgm:pt modelId="{C59269D0-92A5-481C-BA64-727AFB0DD545}">
      <dgm:prSet phldrT="[Text]" custT="1"/>
      <dgm:spPr/>
      <dgm:t>
        <a:bodyPr/>
        <a:lstStyle/>
        <a:p>
          <a:r>
            <a:rPr lang="en-US" sz="1800" dirty="0" smtClean="0">
              <a:effectLst>
                <a:outerShdw blurRad="38100" dist="38100" dir="2700000" algn="tl">
                  <a:srgbClr val="000000">
                    <a:alpha val="43137"/>
                  </a:srgbClr>
                </a:outerShdw>
              </a:effectLst>
            </a:rPr>
            <a:t>Brands, Models and Platforms.</a:t>
          </a:r>
          <a:endParaRPr lang="en-US" sz="1800" dirty="0">
            <a:effectLst>
              <a:outerShdw blurRad="38100" dist="38100" dir="2700000" algn="tl">
                <a:srgbClr val="000000">
                  <a:alpha val="43137"/>
                </a:srgbClr>
              </a:outerShdw>
            </a:effectLst>
          </a:endParaRPr>
        </a:p>
      </dgm:t>
    </dgm:pt>
    <dgm:pt modelId="{312CC84D-092F-422A-AA24-A4619DBBB7BE}" type="parTrans" cxnId="{9071FB3B-D26B-4384-BD1A-80C12C62D02C}">
      <dgm:prSet/>
      <dgm:spPr/>
      <dgm:t>
        <a:bodyPr/>
        <a:lstStyle/>
        <a:p>
          <a:endParaRPr lang="en-US" sz="3200"/>
        </a:p>
      </dgm:t>
    </dgm:pt>
    <dgm:pt modelId="{266DE8E8-1339-41C4-B9A7-6148496C7FA9}" type="sibTrans" cxnId="{9071FB3B-D26B-4384-BD1A-80C12C62D02C}">
      <dgm:prSet/>
      <dgm:spPr/>
      <dgm:t>
        <a:bodyPr/>
        <a:lstStyle/>
        <a:p>
          <a:endParaRPr lang="en-US" sz="3200"/>
        </a:p>
      </dgm:t>
    </dgm:pt>
    <dgm:pt modelId="{D1776C8F-2B10-4075-8DF7-7F65AB725ED5}">
      <dgm:prSet phldrT="[Text]" custT="1"/>
      <dgm:spPr/>
      <dgm:t>
        <a:bodyPr/>
        <a:lstStyle/>
        <a:p>
          <a:r>
            <a:rPr lang="en-US" sz="1800" dirty="0" smtClean="0"/>
            <a:t>3</a:t>
          </a:r>
          <a:endParaRPr lang="en-US" sz="1800" dirty="0"/>
        </a:p>
      </dgm:t>
    </dgm:pt>
    <dgm:pt modelId="{7291E740-3E17-41B3-99D3-1D67AE37CC3F}" type="parTrans" cxnId="{7077B78D-FCDC-4519-8416-DC357ACD5043}">
      <dgm:prSet/>
      <dgm:spPr/>
      <dgm:t>
        <a:bodyPr/>
        <a:lstStyle/>
        <a:p>
          <a:endParaRPr lang="en-US" sz="3200"/>
        </a:p>
      </dgm:t>
    </dgm:pt>
    <dgm:pt modelId="{88B75C29-8054-417D-BCE3-878A55118F6D}" type="sibTrans" cxnId="{7077B78D-FCDC-4519-8416-DC357ACD5043}">
      <dgm:prSet/>
      <dgm:spPr/>
      <dgm:t>
        <a:bodyPr/>
        <a:lstStyle/>
        <a:p>
          <a:endParaRPr lang="en-US" sz="3200"/>
        </a:p>
      </dgm:t>
    </dgm:pt>
    <dgm:pt modelId="{6BE4E373-0656-4EDC-821E-BE09C952B1F6}">
      <dgm:prSet phldrT="[Text]" custT="1"/>
      <dgm:spPr/>
      <dgm:t>
        <a:bodyPr/>
        <a:lstStyle/>
        <a:p>
          <a:r>
            <a:rPr lang="en-US" sz="1800" dirty="0" smtClean="0">
              <a:effectLst>
                <a:outerShdw blurRad="38100" dist="38100" dir="2700000" algn="tl">
                  <a:srgbClr val="000000">
                    <a:alpha val="43137"/>
                  </a:srgbClr>
                </a:outerShdw>
              </a:effectLst>
            </a:rPr>
            <a:t>Considerations for the Mobile Development.</a:t>
          </a:r>
          <a:endParaRPr lang="en-US" sz="1800" dirty="0">
            <a:effectLst>
              <a:outerShdw blurRad="38100" dist="38100" dir="2700000" algn="tl">
                <a:srgbClr val="000000">
                  <a:alpha val="43137"/>
                </a:srgbClr>
              </a:outerShdw>
            </a:effectLst>
          </a:endParaRPr>
        </a:p>
      </dgm:t>
    </dgm:pt>
    <dgm:pt modelId="{34218063-BF94-4304-99BD-B3F7BA4D3C8F}" type="parTrans" cxnId="{119690D4-400B-468B-8BA0-5C9C9E2AFEAF}">
      <dgm:prSet/>
      <dgm:spPr/>
      <dgm:t>
        <a:bodyPr/>
        <a:lstStyle/>
        <a:p>
          <a:endParaRPr lang="en-US" sz="3200"/>
        </a:p>
      </dgm:t>
    </dgm:pt>
    <dgm:pt modelId="{E17B9BF1-2948-497F-8EC7-3BF734D839DB}" type="sibTrans" cxnId="{119690D4-400B-468B-8BA0-5C9C9E2AFEAF}">
      <dgm:prSet/>
      <dgm:spPr/>
      <dgm:t>
        <a:bodyPr/>
        <a:lstStyle/>
        <a:p>
          <a:endParaRPr lang="en-US" sz="3200"/>
        </a:p>
      </dgm:t>
    </dgm:pt>
    <dgm:pt modelId="{1E4D3931-0DBD-4211-A24A-6AF364284B1E}">
      <dgm:prSet phldrT="[Text]" custT="1"/>
      <dgm:spPr/>
      <dgm:t>
        <a:bodyPr/>
        <a:lstStyle/>
        <a:p>
          <a:pPr marL="280988" indent="-280988"/>
          <a:r>
            <a:rPr lang="en-US" sz="1800" dirty="0" smtClean="0">
              <a:effectLst>
                <a:outerShdw blurRad="38100" dist="38100" dir="2700000" algn="tl">
                  <a:srgbClr val="000000">
                    <a:alpha val="43137"/>
                  </a:srgbClr>
                </a:outerShdw>
              </a:effectLst>
            </a:rPr>
            <a:t>The Mobile Ecosystem.</a:t>
          </a:r>
          <a:endParaRPr lang="en-US" sz="1800" dirty="0">
            <a:effectLst>
              <a:outerShdw blurRad="38100" dist="38100" dir="2700000" algn="tl">
                <a:srgbClr val="000000">
                  <a:alpha val="43137"/>
                </a:srgbClr>
              </a:outerShdw>
            </a:effectLst>
          </a:endParaRPr>
        </a:p>
      </dgm:t>
    </dgm:pt>
    <dgm:pt modelId="{CADAA3D9-7C63-4729-85B0-64C8AF644EEF}" type="sibTrans" cxnId="{63E4D827-0083-4625-9FD6-043D8D32091E}">
      <dgm:prSet/>
      <dgm:spPr/>
      <dgm:t>
        <a:bodyPr/>
        <a:lstStyle/>
        <a:p>
          <a:endParaRPr lang="en-US" sz="3200"/>
        </a:p>
      </dgm:t>
    </dgm:pt>
    <dgm:pt modelId="{FC93695B-FD0E-4353-B1FD-4328F4386DEC}" type="parTrans" cxnId="{63E4D827-0083-4625-9FD6-043D8D32091E}">
      <dgm:prSet/>
      <dgm:spPr/>
      <dgm:t>
        <a:bodyPr/>
        <a:lstStyle/>
        <a:p>
          <a:endParaRPr lang="en-US" sz="3200"/>
        </a:p>
      </dgm:t>
    </dgm:pt>
    <dgm:pt modelId="{7CF8386C-8C96-9941-B499-6BA035F07A73}">
      <dgm:prSet custT="1"/>
      <dgm:spPr/>
      <dgm:t>
        <a:bodyPr/>
        <a:lstStyle/>
        <a:p>
          <a:r>
            <a:rPr lang="en-US" sz="1800" dirty="0" smtClean="0"/>
            <a:t>4 </a:t>
          </a:r>
          <a:endParaRPr lang="en-US" sz="1800" dirty="0"/>
        </a:p>
      </dgm:t>
    </dgm:pt>
    <dgm:pt modelId="{59E1C4A5-5785-8B41-847F-C7393310DE61}" type="parTrans" cxnId="{90ABDB7E-7B5F-C741-A67B-275ABC5D4D7A}">
      <dgm:prSet/>
      <dgm:spPr/>
      <dgm:t>
        <a:bodyPr/>
        <a:lstStyle/>
        <a:p>
          <a:endParaRPr lang="en-US"/>
        </a:p>
      </dgm:t>
    </dgm:pt>
    <dgm:pt modelId="{02C40F0F-A479-C84D-BDCC-437956113C6D}" type="sibTrans" cxnId="{90ABDB7E-7B5F-C741-A67B-275ABC5D4D7A}">
      <dgm:prSet/>
      <dgm:spPr/>
      <dgm:t>
        <a:bodyPr/>
        <a:lstStyle/>
        <a:p>
          <a:endParaRPr lang="en-US"/>
        </a:p>
      </dgm:t>
    </dgm:pt>
    <dgm:pt modelId="{50BF0B42-5F84-D14A-824C-B9AAE3CD7D50}">
      <dgm:prSet custT="1"/>
      <dgm:spPr/>
      <dgm:t>
        <a:bodyPr/>
        <a:lstStyle/>
        <a:p>
          <a:r>
            <a:rPr lang="en-US" sz="1800" dirty="0" smtClean="0"/>
            <a:t>Types of Mobile Apps </a:t>
          </a:r>
          <a:endParaRPr lang="en-US" sz="1800" dirty="0"/>
        </a:p>
      </dgm:t>
    </dgm:pt>
    <dgm:pt modelId="{E2F76357-AD79-8D4B-A2A6-26F3DCD6B30F}" type="sibTrans" cxnId="{1DBC6FDC-49BA-DE4C-A3E2-73BFC13DA1D6}">
      <dgm:prSet/>
      <dgm:spPr/>
      <dgm:t>
        <a:bodyPr/>
        <a:lstStyle/>
        <a:p>
          <a:endParaRPr lang="en-US"/>
        </a:p>
      </dgm:t>
    </dgm:pt>
    <dgm:pt modelId="{0C62D133-73EB-EA46-BF8F-E461404EE59B}" type="parTrans" cxnId="{1DBC6FDC-49BA-DE4C-A3E2-73BFC13DA1D6}">
      <dgm:prSet/>
      <dgm:spPr/>
      <dgm:t>
        <a:bodyPr/>
        <a:lstStyle/>
        <a:p>
          <a:endParaRPr lang="en-US"/>
        </a:p>
      </dgm:t>
    </dgm:pt>
    <dgm:pt modelId="{AAE7A1E6-6847-453D-B55B-8A82BF138C1D}" type="pres">
      <dgm:prSet presAssocID="{F6FEADD9-F67D-41F5-BA4C-3C84956E7F46}" presName="Name0" presStyleCnt="0">
        <dgm:presLayoutVars>
          <dgm:dir/>
          <dgm:animLvl val="lvl"/>
          <dgm:resizeHandles val="exact"/>
        </dgm:presLayoutVars>
      </dgm:prSet>
      <dgm:spPr/>
      <dgm:t>
        <a:bodyPr/>
        <a:lstStyle/>
        <a:p>
          <a:endParaRPr lang="en-US"/>
        </a:p>
      </dgm:t>
    </dgm:pt>
    <dgm:pt modelId="{C4407577-18A2-46E0-8805-2838042EB67A}" type="pres">
      <dgm:prSet presAssocID="{74EE5CD8-078F-4590-BF9C-A341A294A016}" presName="linNode" presStyleCnt="0"/>
      <dgm:spPr/>
      <dgm:t>
        <a:bodyPr/>
        <a:lstStyle/>
        <a:p>
          <a:endParaRPr lang="en-US"/>
        </a:p>
      </dgm:t>
    </dgm:pt>
    <dgm:pt modelId="{7E429971-BC57-430F-BB25-C0574E5E39E3}" type="pres">
      <dgm:prSet presAssocID="{74EE5CD8-078F-4590-BF9C-A341A294A016}" presName="parentText" presStyleLbl="node1" presStyleIdx="0" presStyleCnt="4" custScaleX="688682" custLinFactNeighborY="-15667">
        <dgm:presLayoutVars>
          <dgm:chMax val="1"/>
          <dgm:bulletEnabled val="1"/>
        </dgm:presLayoutVars>
      </dgm:prSet>
      <dgm:spPr>
        <a:prstGeom prst="roundRect">
          <a:avLst/>
        </a:prstGeom>
      </dgm:spPr>
      <dgm:t>
        <a:bodyPr/>
        <a:lstStyle/>
        <a:p>
          <a:endParaRPr lang="en-US"/>
        </a:p>
      </dgm:t>
    </dgm:pt>
    <dgm:pt modelId="{D54B1729-BC98-42C1-9C6C-D65DCBA4358F}" type="pres">
      <dgm:prSet presAssocID="{74EE5CD8-078F-4590-BF9C-A341A294A016}" presName="descendantText" presStyleLbl="alignAccFollowNode1" presStyleIdx="0" presStyleCnt="4" custScaleX="2000000">
        <dgm:presLayoutVars>
          <dgm:bulletEnabled val="1"/>
        </dgm:presLayoutVars>
      </dgm:prSet>
      <dgm:spPr>
        <a:prstGeom prst="rect">
          <a:avLst/>
        </a:prstGeom>
      </dgm:spPr>
      <dgm:t>
        <a:bodyPr/>
        <a:lstStyle/>
        <a:p>
          <a:endParaRPr lang="en-US"/>
        </a:p>
      </dgm:t>
    </dgm:pt>
    <dgm:pt modelId="{AB8574CC-D4F2-4555-AEE3-F4EE58B11D03}" type="pres">
      <dgm:prSet presAssocID="{CF9FB981-E6ED-4440-AC98-4E4E2ABA2C55}" presName="sp" presStyleCnt="0"/>
      <dgm:spPr/>
      <dgm:t>
        <a:bodyPr/>
        <a:lstStyle/>
        <a:p>
          <a:endParaRPr lang="en-US"/>
        </a:p>
      </dgm:t>
    </dgm:pt>
    <dgm:pt modelId="{85B8F607-FDD8-476A-ADBE-E1250824F294}" type="pres">
      <dgm:prSet presAssocID="{AA046201-5C4D-445E-BF0B-5C6D2B0A1945}" presName="linNode" presStyleCnt="0"/>
      <dgm:spPr/>
      <dgm:t>
        <a:bodyPr/>
        <a:lstStyle/>
        <a:p>
          <a:endParaRPr lang="en-US"/>
        </a:p>
      </dgm:t>
    </dgm:pt>
    <dgm:pt modelId="{C04276DC-EE64-470A-B8BC-09067B8045FA}" type="pres">
      <dgm:prSet presAssocID="{AA046201-5C4D-445E-BF0B-5C6D2B0A1945}" presName="parentText" presStyleLbl="node1" presStyleIdx="1" presStyleCnt="4" custScaleX="688682">
        <dgm:presLayoutVars>
          <dgm:chMax val="1"/>
          <dgm:bulletEnabled val="1"/>
        </dgm:presLayoutVars>
      </dgm:prSet>
      <dgm:spPr>
        <a:prstGeom prst="roundRect">
          <a:avLst/>
        </a:prstGeom>
      </dgm:spPr>
      <dgm:t>
        <a:bodyPr/>
        <a:lstStyle/>
        <a:p>
          <a:endParaRPr lang="en-US"/>
        </a:p>
      </dgm:t>
    </dgm:pt>
    <dgm:pt modelId="{B37A5355-225B-4C6F-AED7-6C620F99EECC}" type="pres">
      <dgm:prSet presAssocID="{AA046201-5C4D-445E-BF0B-5C6D2B0A1945}" presName="descendantText" presStyleLbl="alignAccFollowNode1" presStyleIdx="1" presStyleCnt="4" custScaleX="2000000">
        <dgm:presLayoutVars>
          <dgm:bulletEnabled val="1"/>
        </dgm:presLayoutVars>
      </dgm:prSet>
      <dgm:spPr>
        <a:prstGeom prst="rect">
          <a:avLst/>
        </a:prstGeom>
      </dgm:spPr>
      <dgm:t>
        <a:bodyPr/>
        <a:lstStyle/>
        <a:p>
          <a:endParaRPr lang="en-US"/>
        </a:p>
      </dgm:t>
    </dgm:pt>
    <dgm:pt modelId="{5ACAA866-A8A8-4183-97B5-CEEAB1525C60}" type="pres">
      <dgm:prSet presAssocID="{40767EFF-7D52-4469-ACEE-7D28E67337E2}" presName="sp" presStyleCnt="0"/>
      <dgm:spPr/>
      <dgm:t>
        <a:bodyPr/>
        <a:lstStyle/>
        <a:p>
          <a:endParaRPr lang="en-US"/>
        </a:p>
      </dgm:t>
    </dgm:pt>
    <dgm:pt modelId="{477213BE-9E91-4950-8451-7F60796F47F4}" type="pres">
      <dgm:prSet presAssocID="{D1776C8F-2B10-4075-8DF7-7F65AB725ED5}" presName="linNode" presStyleCnt="0"/>
      <dgm:spPr/>
      <dgm:t>
        <a:bodyPr/>
        <a:lstStyle/>
        <a:p>
          <a:endParaRPr lang="en-US"/>
        </a:p>
      </dgm:t>
    </dgm:pt>
    <dgm:pt modelId="{F5034101-5B7D-4FE7-B47A-5A48CF39606B}" type="pres">
      <dgm:prSet presAssocID="{D1776C8F-2B10-4075-8DF7-7F65AB725ED5}" presName="parentText" presStyleLbl="node1" presStyleIdx="2" presStyleCnt="4" custScaleX="688682">
        <dgm:presLayoutVars>
          <dgm:chMax val="1"/>
          <dgm:bulletEnabled val="1"/>
        </dgm:presLayoutVars>
      </dgm:prSet>
      <dgm:spPr>
        <a:prstGeom prst="roundRect">
          <a:avLst/>
        </a:prstGeom>
      </dgm:spPr>
      <dgm:t>
        <a:bodyPr/>
        <a:lstStyle/>
        <a:p>
          <a:endParaRPr lang="en-US"/>
        </a:p>
      </dgm:t>
    </dgm:pt>
    <dgm:pt modelId="{C7C3E6FD-D83F-4BDA-907E-B5EE041DA931}" type="pres">
      <dgm:prSet presAssocID="{D1776C8F-2B10-4075-8DF7-7F65AB725ED5}" presName="descendantText" presStyleLbl="alignAccFollowNode1" presStyleIdx="2" presStyleCnt="4" custScaleX="2000000">
        <dgm:presLayoutVars>
          <dgm:bulletEnabled val="1"/>
        </dgm:presLayoutVars>
      </dgm:prSet>
      <dgm:spPr>
        <a:prstGeom prst="rect">
          <a:avLst/>
        </a:prstGeom>
      </dgm:spPr>
      <dgm:t>
        <a:bodyPr/>
        <a:lstStyle/>
        <a:p>
          <a:endParaRPr lang="en-US"/>
        </a:p>
      </dgm:t>
    </dgm:pt>
    <dgm:pt modelId="{BB584E06-FD61-964B-92DB-036134E0FFDB}" type="pres">
      <dgm:prSet presAssocID="{88B75C29-8054-417D-BCE3-878A55118F6D}" presName="sp" presStyleCnt="0"/>
      <dgm:spPr/>
      <dgm:t>
        <a:bodyPr/>
        <a:lstStyle/>
        <a:p>
          <a:endParaRPr lang="en-US"/>
        </a:p>
      </dgm:t>
    </dgm:pt>
    <dgm:pt modelId="{58D357FE-86F9-CB48-80E5-AC301468AF50}" type="pres">
      <dgm:prSet presAssocID="{7CF8386C-8C96-9941-B499-6BA035F07A73}" presName="linNode" presStyleCnt="0"/>
      <dgm:spPr/>
      <dgm:t>
        <a:bodyPr/>
        <a:lstStyle/>
        <a:p>
          <a:endParaRPr lang="en-US"/>
        </a:p>
      </dgm:t>
    </dgm:pt>
    <dgm:pt modelId="{F475D8B9-14A5-7F40-B02C-032E7B94CCAF}" type="pres">
      <dgm:prSet presAssocID="{7CF8386C-8C96-9941-B499-6BA035F07A73}" presName="parentText" presStyleLbl="node1" presStyleIdx="3" presStyleCnt="4" custScaleX="688682">
        <dgm:presLayoutVars>
          <dgm:chMax val="1"/>
          <dgm:bulletEnabled val="1"/>
        </dgm:presLayoutVars>
      </dgm:prSet>
      <dgm:spPr/>
      <dgm:t>
        <a:bodyPr/>
        <a:lstStyle/>
        <a:p>
          <a:endParaRPr lang="en-US"/>
        </a:p>
      </dgm:t>
    </dgm:pt>
    <dgm:pt modelId="{71F25135-CF86-1249-B560-547A0EB142D3}" type="pres">
      <dgm:prSet presAssocID="{7CF8386C-8C96-9941-B499-6BA035F07A73}" presName="descendantText" presStyleLbl="alignAccFollowNode1" presStyleIdx="3" presStyleCnt="4" custScaleX="2000000">
        <dgm:presLayoutVars>
          <dgm:bulletEnabled val="1"/>
        </dgm:presLayoutVars>
      </dgm:prSet>
      <dgm:spPr/>
      <dgm:t>
        <a:bodyPr/>
        <a:lstStyle/>
        <a:p>
          <a:endParaRPr lang="en-US"/>
        </a:p>
      </dgm:t>
    </dgm:pt>
  </dgm:ptLst>
  <dgm:cxnLst>
    <dgm:cxn modelId="{7077B78D-FCDC-4519-8416-DC357ACD5043}" srcId="{F6FEADD9-F67D-41F5-BA4C-3C84956E7F46}" destId="{D1776C8F-2B10-4075-8DF7-7F65AB725ED5}" srcOrd="2" destOrd="0" parTransId="{7291E740-3E17-41B3-99D3-1D67AE37CC3F}" sibTransId="{88B75C29-8054-417D-BCE3-878A55118F6D}"/>
    <dgm:cxn modelId="{119690D4-400B-468B-8BA0-5C9C9E2AFEAF}" srcId="{D1776C8F-2B10-4075-8DF7-7F65AB725ED5}" destId="{6BE4E373-0656-4EDC-821E-BE09C952B1F6}" srcOrd="0" destOrd="0" parTransId="{34218063-BF94-4304-99BD-B3F7BA4D3C8F}" sibTransId="{E17B9BF1-2948-497F-8EC7-3BF734D839DB}"/>
    <dgm:cxn modelId="{1DBC6FDC-49BA-DE4C-A3E2-73BFC13DA1D6}" srcId="{7CF8386C-8C96-9941-B499-6BA035F07A73}" destId="{50BF0B42-5F84-D14A-824C-B9AAE3CD7D50}" srcOrd="0" destOrd="0" parTransId="{0C62D133-73EB-EA46-BF8F-E461404EE59B}" sibTransId="{E2F76357-AD79-8D4B-A2A6-26F3DCD6B30F}"/>
    <dgm:cxn modelId="{3D887057-7E91-45EF-8E4B-3006C2DFECB4}" type="presOf" srcId="{6BE4E373-0656-4EDC-821E-BE09C952B1F6}" destId="{C7C3E6FD-D83F-4BDA-907E-B5EE041DA931}" srcOrd="0" destOrd="0" presId="urn:microsoft.com/office/officeart/2005/8/layout/vList5"/>
    <dgm:cxn modelId="{B6416E04-E5DE-46CA-AD27-47EBE280D636}" type="presOf" srcId="{C59269D0-92A5-481C-BA64-727AFB0DD545}" destId="{B37A5355-225B-4C6F-AED7-6C620F99EECC}" srcOrd="0" destOrd="0" presId="urn:microsoft.com/office/officeart/2005/8/layout/vList5"/>
    <dgm:cxn modelId="{F40F9561-0D4C-44CF-91EF-A92B1DBDE44B}" srcId="{F6FEADD9-F67D-41F5-BA4C-3C84956E7F46}" destId="{74EE5CD8-078F-4590-BF9C-A341A294A016}" srcOrd="0" destOrd="0" parTransId="{BB568D76-3363-43D3-B00C-3359A643216C}" sibTransId="{CF9FB981-E6ED-4440-AC98-4E4E2ABA2C55}"/>
    <dgm:cxn modelId="{62C3A6DF-E74F-4B41-A673-E66BDF398653}" type="presOf" srcId="{7CF8386C-8C96-9941-B499-6BA035F07A73}" destId="{F475D8B9-14A5-7F40-B02C-032E7B94CCAF}" srcOrd="0" destOrd="0" presId="urn:microsoft.com/office/officeart/2005/8/layout/vList5"/>
    <dgm:cxn modelId="{5417F3DF-8CAE-4E6C-ADBB-ED6F50084B8E}" type="presOf" srcId="{D1776C8F-2B10-4075-8DF7-7F65AB725ED5}" destId="{F5034101-5B7D-4FE7-B47A-5A48CF39606B}"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B8AF1086-D7BE-446F-9133-738B599E9A7D}" srcId="{F6FEADD9-F67D-41F5-BA4C-3C84956E7F46}" destId="{AA046201-5C4D-445E-BF0B-5C6D2B0A1945}" srcOrd="1" destOrd="0" parTransId="{FE92FC33-5E0F-4302-9E80-A69E8ACDDE56}" sibTransId="{40767EFF-7D52-4469-ACEE-7D28E67337E2}"/>
    <dgm:cxn modelId="{DBCA7E61-D822-40A0-A27A-D7E092386A0B}" type="presOf" srcId="{F6FEADD9-F67D-41F5-BA4C-3C84956E7F46}" destId="{AAE7A1E6-6847-453D-B55B-8A82BF138C1D}" srcOrd="0" destOrd="0" presId="urn:microsoft.com/office/officeart/2005/8/layout/vList5"/>
    <dgm:cxn modelId="{A764FB7D-0707-3B43-B916-D44DC05E032A}" type="presOf" srcId="{50BF0B42-5F84-D14A-824C-B9AAE3CD7D50}" destId="{71F25135-CF86-1249-B560-547A0EB142D3}" srcOrd="0" destOrd="0" presId="urn:microsoft.com/office/officeart/2005/8/layout/vList5"/>
    <dgm:cxn modelId="{9A0DCB65-9DCB-4972-9768-1762E4116F3C}" type="presOf" srcId="{74EE5CD8-078F-4590-BF9C-A341A294A016}" destId="{7E429971-BC57-430F-BB25-C0574E5E39E3}" srcOrd="0" destOrd="0" presId="urn:microsoft.com/office/officeart/2005/8/layout/vList5"/>
    <dgm:cxn modelId="{63E4D827-0083-4625-9FD6-043D8D32091E}" srcId="{74EE5CD8-078F-4590-BF9C-A341A294A016}" destId="{1E4D3931-0DBD-4211-A24A-6AF364284B1E}" srcOrd="0" destOrd="0" parTransId="{FC93695B-FD0E-4353-B1FD-4328F4386DEC}" sibTransId="{CADAA3D9-7C63-4729-85B0-64C8AF644EEF}"/>
    <dgm:cxn modelId="{90ABDB7E-7B5F-C741-A67B-275ABC5D4D7A}" srcId="{F6FEADD9-F67D-41F5-BA4C-3C84956E7F46}" destId="{7CF8386C-8C96-9941-B499-6BA035F07A73}" srcOrd="3" destOrd="0" parTransId="{59E1C4A5-5785-8B41-847F-C7393310DE61}" sibTransId="{02C40F0F-A479-C84D-BDCC-437956113C6D}"/>
    <dgm:cxn modelId="{1D12F37E-DF42-400C-B5B5-A8FAF49EC0EC}" type="presOf" srcId="{1E4D3931-0DBD-4211-A24A-6AF364284B1E}" destId="{D54B1729-BC98-42C1-9C6C-D65DCBA4358F}" srcOrd="0" destOrd="0" presId="urn:microsoft.com/office/officeart/2005/8/layout/vList5"/>
    <dgm:cxn modelId="{AFF7133D-5E9D-4613-9299-006F9E49301B}" type="presOf" srcId="{AA046201-5C4D-445E-BF0B-5C6D2B0A1945}" destId="{C04276DC-EE64-470A-B8BC-09067B8045FA}" srcOrd="0" destOrd="0" presId="urn:microsoft.com/office/officeart/2005/8/layout/vList5"/>
    <dgm:cxn modelId="{1E18118B-9778-4714-A249-2B714D5427F7}" type="presParOf" srcId="{AAE7A1E6-6847-453D-B55B-8A82BF138C1D}" destId="{C4407577-18A2-46E0-8805-2838042EB67A}" srcOrd="0" destOrd="0" presId="urn:microsoft.com/office/officeart/2005/8/layout/vList5"/>
    <dgm:cxn modelId="{84152E8A-21A6-4CAF-BC09-47C13F4FFFB8}" type="presParOf" srcId="{C4407577-18A2-46E0-8805-2838042EB67A}" destId="{7E429971-BC57-430F-BB25-C0574E5E39E3}" srcOrd="0" destOrd="0" presId="urn:microsoft.com/office/officeart/2005/8/layout/vList5"/>
    <dgm:cxn modelId="{1D51832F-3B38-483B-8C08-BDD413206841}" type="presParOf" srcId="{C4407577-18A2-46E0-8805-2838042EB67A}" destId="{D54B1729-BC98-42C1-9C6C-D65DCBA4358F}" srcOrd="1" destOrd="0" presId="urn:microsoft.com/office/officeart/2005/8/layout/vList5"/>
    <dgm:cxn modelId="{F2BB24AB-7DB6-4F0F-92D8-664E0F322520}" type="presParOf" srcId="{AAE7A1E6-6847-453D-B55B-8A82BF138C1D}" destId="{AB8574CC-D4F2-4555-AEE3-F4EE58B11D03}" srcOrd="1" destOrd="0" presId="urn:microsoft.com/office/officeart/2005/8/layout/vList5"/>
    <dgm:cxn modelId="{3F47CC38-27AC-4E4E-92A2-FDE046382C80}" type="presParOf" srcId="{AAE7A1E6-6847-453D-B55B-8A82BF138C1D}" destId="{85B8F607-FDD8-476A-ADBE-E1250824F294}" srcOrd="2" destOrd="0" presId="urn:microsoft.com/office/officeart/2005/8/layout/vList5"/>
    <dgm:cxn modelId="{B4BBC5E0-69C0-4FD2-84A6-C47E62DEA28D}" type="presParOf" srcId="{85B8F607-FDD8-476A-ADBE-E1250824F294}" destId="{C04276DC-EE64-470A-B8BC-09067B8045FA}" srcOrd="0" destOrd="0" presId="urn:microsoft.com/office/officeart/2005/8/layout/vList5"/>
    <dgm:cxn modelId="{71B90C6E-E0F2-4EE1-8864-5914AAFA20A7}" type="presParOf" srcId="{85B8F607-FDD8-476A-ADBE-E1250824F294}" destId="{B37A5355-225B-4C6F-AED7-6C620F99EECC}" srcOrd="1" destOrd="0" presId="urn:microsoft.com/office/officeart/2005/8/layout/vList5"/>
    <dgm:cxn modelId="{E6DEED78-0C33-4D1D-A595-AFE4311369E4}" type="presParOf" srcId="{AAE7A1E6-6847-453D-B55B-8A82BF138C1D}" destId="{5ACAA866-A8A8-4183-97B5-CEEAB1525C60}" srcOrd="3" destOrd="0" presId="urn:microsoft.com/office/officeart/2005/8/layout/vList5"/>
    <dgm:cxn modelId="{FD2A22C3-24B0-4E4D-A3BC-79528D3FBC48}" type="presParOf" srcId="{AAE7A1E6-6847-453D-B55B-8A82BF138C1D}" destId="{477213BE-9E91-4950-8451-7F60796F47F4}" srcOrd="4" destOrd="0" presId="urn:microsoft.com/office/officeart/2005/8/layout/vList5"/>
    <dgm:cxn modelId="{2D9E3819-8AF8-4F78-AD5E-1D892BCE0381}" type="presParOf" srcId="{477213BE-9E91-4950-8451-7F60796F47F4}" destId="{F5034101-5B7D-4FE7-B47A-5A48CF39606B}" srcOrd="0" destOrd="0" presId="urn:microsoft.com/office/officeart/2005/8/layout/vList5"/>
    <dgm:cxn modelId="{5FD7E964-E46A-45B4-A545-5D657B6094BB}" type="presParOf" srcId="{477213BE-9E91-4950-8451-7F60796F47F4}" destId="{C7C3E6FD-D83F-4BDA-907E-B5EE041DA931}" srcOrd="1" destOrd="0" presId="urn:microsoft.com/office/officeart/2005/8/layout/vList5"/>
    <dgm:cxn modelId="{102A07DE-48FD-7B45-872E-4EE371C32B2C}" type="presParOf" srcId="{AAE7A1E6-6847-453D-B55B-8A82BF138C1D}" destId="{BB584E06-FD61-964B-92DB-036134E0FFDB}" srcOrd="5" destOrd="0" presId="urn:microsoft.com/office/officeart/2005/8/layout/vList5"/>
    <dgm:cxn modelId="{D2881D93-179B-7C45-A9BF-48E93F739B0F}" type="presParOf" srcId="{AAE7A1E6-6847-453D-B55B-8A82BF138C1D}" destId="{58D357FE-86F9-CB48-80E5-AC301468AF50}" srcOrd="6" destOrd="0" presId="urn:microsoft.com/office/officeart/2005/8/layout/vList5"/>
    <dgm:cxn modelId="{F582223F-3DA0-6D4C-95ED-3C1EFE1189E9}" type="presParOf" srcId="{58D357FE-86F9-CB48-80E5-AC301468AF50}" destId="{F475D8B9-14A5-7F40-B02C-032E7B94CCAF}" srcOrd="0" destOrd="0" presId="urn:microsoft.com/office/officeart/2005/8/layout/vList5"/>
    <dgm:cxn modelId="{C557CF0B-B120-224F-A1A2-648053014FEE}" type="presParOf" srcId="{58D357FE-86F9-CB48-80E5-AC301468AF50}" destId="{71F25135-CF86-1249-B560-547A0EB142D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3633311" y="-2406374"/>
          <a:ext cx="792420" cy="580739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l" defTabSz="800100">
            <a:lnSpc>
              <a:spcPct val="90000"/>
            </a:lnSpc>
            <a:spcBef>
              <a:spcPct val="0"/>
            </a:spcBef>
            <a:spcAft>
              <a:spcPct val="15000"/>
            </a:spcAft>
            <a:buChar char="••"/>
          </a:pPr>
          <a:r>
            <a:rPr lang="en-US" sz="1800" kern="1200" dirty="0" smtClean="0">
              <a:effectLst>
                <a:outerShdw blurRad="38100" dist="38100" dir="2700000" algn="tl">
                  <a:srgbClr val="000000">
                    <a:alpha val="43137"/>
                  </a:srgbClr>
                </a:outerShdw>
              </a:effectLst>
            </a:rPr>
            <a:t>The Mobile Ecosystem.</a:t>
          </a:r>
          <a:endParaRPr lang="en-US" sz="1800" kern="1200" dirty="0">
            <a:effectLst>
              <a:outerShdw blurRad="38100" dist="38100" dir="2700000" algn="tl">
                <a:srgbClr val="000000">
                  <a:alpha val="43137"/>
                </a:srgbClr>
              </a:outerShdw>
            </a:effectLst>
          </a:endParaRPr>
        </a:p>
      </dsp:txBody>
      <dsp:txXfrm rot="-5400000">
        <a:off x="1125825" y="101112"/>
        <a:ext cx="5807392" cy="792420"/>
      </dsp:txXfrm>
    </dsp:sp>
    <dsp:sp modelId="{7E429971-BC57-430F-BB25-C0574E5E39E3}">
      <dsp:nvSpPr>
        <dsp:cNvPr id="0" name=""/>
        <dsp:cNvSpPr/>
      </dsp:nvSpPr>
      <dsp:spPr>
        <a:xfrm>
          <a:off x="981" y="0"/>
          <a:ext cx="1124844" cy="99052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1</a:t>
          </a:r>
          <a:endParaRPr lang="en-US" sz="1800" kern="1200" dirty="0"/>
        </a:p>
      </dsp:txBody>
      <dsp:txXfrm>
        <a:off x="49334" y="48353"/>
        <a:ext cx="1028138" cy="893819"/>
      </dsp:txXfrm>
    </dsp:sp>
    <dsp:sp modelId="{B37A5355-225B-4C6F-AED7-6C620F99EECC}">
      <dsp:nvSpPr>
        <dsp:cNvPr id="0" name=""/>
        <dsp:cNvSpPr/>
      </dsp:nvSpPr>
      <dsp:spPr>
        <a:xfrm rot="5400000">
          <a:off x="3633311" y="-1366322"/>
          <a:ext cx="792420" cy="5807392"/>
        </a:xfrm>
        <a:prstGeom prst="rect">
          <a:avLst/>
        </a:prstGeom>
        <a:solidFill>
          <a:schemeClr val="accent3">
            <a:tint val="40000"/>
            <a:alpha val="90000"/>
            <a:hueOff val="3572284"/>
            <a:satOff val="-4598"/>
            <a:lumOff val="-358"/>
            <a:alphaOff val="0"/>
          </a:schemeClr>
        </a:solidFill>
        <a:ln w="9525" cap="flat" cmpd="sng" algn="ctr">
          <a:solidFill>
            <a:schemeClr val="accent3">
              <a:tint val="40000"/>
              <a:alpha val="90000"/>
              <a:hueOff val="3572284"/>
              <a:satOff val="-4598"/>
              <a:lumOff val="-3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effectLst>
                <a:outerShdw blurRad="38100" dist="38100" dir="2700000" algn="tl">
                  <a:srgbClr val="000000">
                    <a:alpha val="43137"/>
                  </a:srgbClr>
                </a:outerShdw>
              </a:effectLst>
            </a:rPr>
            <a:t>Brands, Models and Platforms.</a:t>
          </a:r>
          <a:endParaRPr lang="en-US" sz="1800" kern="1200" dirty="0">
            <a:effectLst>
              <a:outerShdw blurRad="38100" dist="38100" dir="2700000" algn="tl">
                <a:srgbClr val="000000">
                  <a:alpha val="43137"/>
                </a:srgbClr>
              </a:outerShdw>
            </a:effectLst>
          </a:endParaRPr>
        </a:p>
      </dsp:txBody>
      <dsp:txXfrm rot="-5400000">
        <a:off x="1125825" y="1141164"/>
        <a:ext cx="5807392" cy="792420"/>
      </dsp:txXfrm>
    </dsp:sp>
    <dsp:sp modelId="{C04276DC-EE64-470A-B8BC-09067B8045FA}">
      <dsp:nvSpPr>
        <dsp:cNvPr id="0" name=""/>
        <dsp:cNvSpPr/>
      </dsp:nvSpPr>
      <dsp:spPr>
        <a:xfrm>
          <a:off x="981" y="1042111"/>
          <a:ext cx="1124844" cy="990525"/>
        </a:xfrm>
        <a:prstGeom prst="roundRect">
          <a:avLst/>
        </a:prstGeom>
        <a:gradFill rotWithShape="0">
          <a:gsLst>
            <a:gs pos="0">
              <a:schemeClr val="accent3">
                <a:hueOff val="3750089"/>
                <a:satOff val="-5627"/>
                <a:lumOff val="-915"/>
                <a:alphaOff val="0"/>
                <a:shade val="51000"/>
                <a:satMod val="130000"/>
              </a:schemeClr>
            </a:gs>
            <a:gs pos="80000">
              <a:schemeClr val="accent3">
                <a:hueOff val="3750089"/>
                <a:satOff val="-5627"/>
                <a:lumOff val="-915"/>
                <a:alphaOff val="0"/>
                <a:shade val="93000"/>
                <a:satMod val="130000"/>
              </a:schemeClr>
            </a:gs>
            <a:gs pos="100000">
              <a:schemeClr val="accent3">
                <a:hueOff val="3750089"/>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smtClean="0"/>
            <a:t>2</a:t>
          </a:r>
          <a:endParaRPr lang="en-US" sz="1800" kern="1200" dirty="0"/>
        </a:p>
      </dsp:txBody>
      <dsp:txXfrm>
        <a:off x="49334" y="1090464"/>
        <a:ext cx="1028138" cy="893819"/>
      </dsp:txXfrm>
    </dsp:sp>
    <dsp:sp modelId="{C7C3E6FD-D83F-4BDA-907E-B5EE041DA931}">
      <dsp:nvSpPr>
        <dsp:cNvPr id="0" name=""/>
        <dsp:cNvSpPr/>
      </dsp:nvSpPr>
      <dsp:spPr>
        <a:xfrm rot="5400000">
          <a:off x="3633311" y="-326270"/>
          <a:ext cx="792420" cy="5807392"/>
        </a:xfrm>
        <a:prstGeom prst="rect">
          <a:avLst/>
        </a:prstGeom>
        <a:solidFill>
          <a:schemeClr val="accent3">
            <a:tint val="40000"/>
            <a:alpha val="90000"/>
            <a:hueOff val="7144568"/>
            <a:satOff val="-9195"/>
            <a:lumOff val="-717"/>
            <a:alphaOff val="0"/>
          </a:schemeClr>
        </a:solidFill>
        <a:ln w="9525" cap="flat" cmpd="sng" algn="ctr">
          <a:solidFill>
            <a:schemeClr val="accent3">
              <a:tint val="40000"/>
              <a:alpha val="90000"/>
              <a:hueOff val="7144568"/>
              <a:satOff val="-9195"/>
              <a:lumOff val="-7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effectLst>
                <a:outerShdw blurRad="38100" dist="38100" dir="2700000" algn="tl">
                  <a:srgbClr val="000000">
                    <a:alpha val="43137"/>
                  </a:srgbClr>
                </a:outerShdw>
              </a:effectLst>
            </a:rPr>
            <a:t>Considerations for the Mobile Development.</a:t>
          </a:r>
          <a:endParaRPr lang="en-US" sz="1800" kern="1200" dirty="0">
            <a:effectLst>
              <a:outerShdw blurRad="38100" dist="38100" dir="2700000" algn="tl">
                <a:srgbClr val="000000">
                  <a:alpha val="43137"/>
                </a:srgbClr>
              </a:outerShdw>
            </a:effectLst>
          </a:endParaRPr>
        </a:p>
      </dsp:txBody>
      <dsp:txXfrm rot="-5400000">
        <a:off x="1125825" y="2181216"/>
        <a:ext cx="5807392" cy="792420"/>
      </dsp:txXfrm>
    </dsp:sp>
    <dsp:sp modelId="{F5034101-5B7D-4FE7-B47A-5A48CF39606B}">
      <dsp:nvSpPr>
        <dsp:cNvPr id="0" name=""/>
        <dsp:cNvSpPr/>
      </dsp:nvSpPr>
      <dsp:spPr>
        <a:xfrm>
          <a:off x="981" y="2082163"/>
          <a:ext cx="1124844" cy="990525"/>
        </a:xfrm>
        <a:prstGeom prst="roundRect">
          <a:avLst/>
        </a:prstGeom>
        <a:gradFill rotWithShape="0">
          <a:gsLst>
            <a:gs pos="0">
              <a:schemeClr val="accent3">
                <a:hueOff val="7500177"/>
                <a:satOff val="-11253"/>
                <a:lumOff val="-1830"/>
                <a:alphaOff val="0"/>
                <a:shade val="51000"/>
                <a:satMod val="130000"/>
              </a:schemeClr>
            </a:gs>
            <a:gs pos="80000">
              <a:schemeClr val="accent3">
                <a:hueOff val="7500177"/>
                <a:satOff val="-11253"/>
                <a:lumOff val="-1830"/>
                <a:alphaOff val="0"/>
                <a:shade val="93000"/>
                <a:satMod val="130000"/>
              </a:schemeClr>
            </a:gs>
            <a:gs pos="100000">
              <a:schemeClr val="accent3">
                <a:hueOff val="7500177"/>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3</a:t>
          </a:r>
          <a:endParaRPr lang="en-US" sz="1800" kern="1200" dirty="0"/>
        </a:p>
      </dsp:txBody>
      <dsp:txXfrm>
        <a:off x="49334" y="2130516"/>
        <a:ext cx="1028138" cy="893819"/>
      </dsp:txXfrm>
    </dsp:sp>
    <dsp:sp modelId="{71F25135-CF86-1249-B560-547A0EB142D3}">
      <dsp:nvSpPr>
        <dsp:cNvPr id="0" name=""/>
        <dsp:cNvSpPr/>
      </dsp:nvSpPr>
      <dsp:spPr>
        <a:xfrm rot="5400000">
          <a:off x="3633311" y="713781"/>
          <a:ext cx="792420" cy="5807392"/>
        </a:xfrm>
        <a:prstGeom prst="round2SameRect">
          <a:avLst/>
        </a:prstGeom>
        <a:solidFill>
          <a:schemeClr val="accent3">
            <a:tint val="40000"/>
            <a:alpha val="90000"/>
            <a:hueOff val="10716852"/>
            <a:satOff val="-13793"/>
            <a:lumOff val="-1075"/>
            <a:alphaOff val="0"/>
          </a:schemeClr>
        </a:solidFill>
        <a:ln w="9525" cap="flat" cmpd="sng" algn="ctr">
          <a:solidFill>
            <a:schemeClr val="accent3">
              <a:tint val="40000"/>
              <a:alpha val="90000"/>
              <a:hueOff val="10716852"/>
              <a:satOff val="-13793"/>
              <a:lumOff val="-107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Types of Mobile Apps </a:t>
          </a:r>
          <a:endParaRPr lang="en-US" sz="1800" kern="1200" dirty="0"/>
        </a:p>
      </dsp:txBody>
      <dsp:txXfrm rot="-5400000">
        <a:off x="1125826" y="3259950"/>
        <a:ext cx="5768709" cy="715054"/>
      </dsp:txXfrm>
    </dsp:sp>
    <dsp:sp modelId="{F475D8B9-14A5-7F40-B02C-032E7B94CCAF}">
      <dsp:nvSpPr>
        <dsp:cNvPr id="0" name=""/>
        <dsp:cNvSpPr/>
      </dsp:nvSpPr>
      <dsp:spPr>
        <a:xfrm>
          <a:off x="981" y="3122215"/>
          <a:ext cx="1124844" cy="990525"/>
        </a:xfrm>
        <a:prstGeom prst="roundRect">
          <a:avLst/>
        </a:prstGeom>
        <a:gradFill rotWithShape="0">
          <a:gsLst>
            <a:gs pos="0">
              <a:schemeClr val="accent3">
                <a:hueOff val="11250266"/>
                <a:satOff val="-16880"/>
                <a:lumOff val="-2745"/>
                <a:alphaOff val="0"/>
                <a:shade val="51000"/>
                <a:satMod val="130000"/>
              </a:schemeClr>
            </a:gs>
            <a:gs pos="80000">
              <a:schemeClr val="accent3">
                <a:hueOff val="11250266"/>
                <a:satOff val="-16880"/>
                <a:lumOff val="-2745"/>
                <a:alphaOff val="0"/>
                <a:shade val="93000"/>
                <a:satMod val="130000"/>
              </a:schemeClr>
            </a:gs>
            <a:gs pos="100000">
              <a:schemeClr val="accent3">
                <a:hueOff val="11250266"/>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t>4 </a:t>
          </a:r>
          <a:endParaRPr lang="en-US" sz="1800" kern="1200" dirty="0"/>
        </a:p>
      </dsp:txBody>
      <dsp:txXfrm>
        <a:off x="49334" y="3170568"/>
        <a:ext cx="1028138" cy="89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8/2/16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5158118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8/2/16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735422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u="none" kern="1200" dirty="0" smtClean="0">
                <a:solidFill>
                  <a:schemeClr val="tx1"/>
                </a:solidFill>
                <a:effectLst/>
                <a:latin typeface="+mn-lt"/>
                <a:ea typeface="+mn-ea"/>
                <a:cs typeface="+mn-cs"/>
              </a:rPr>
              <a:t>Sections can help to organize your slides or facilitate collaboration between multiple authors. On the </a:t>
            </a:r>
            <a:r>
              <a:rPr lang="en-US" sz="1200" b="1" u="none" kern="1200" dirty="0" smtClean="0">
                <a:solidFill>
                  <a:schemeClr val="tx1"/>
                </a:solidFill>
                <a:effectLst/>
                <a:latin typeface="+mn-lt"/>
                <a:ea typeface="+mn-ea"/>
                <a:cs typeface="+mn-cs"/>
              </a:rPr>
              <a:t>Home</a:t>
            </a:r>
            <a:r>
              <a:rPr lang="en-US" sz="1200" u="none" kern="1200" dirty="0" smtClean="0">
                <a:solidFill>
                  <a:schemeClr val="tx1"/>
                </a:solidFill>
                <a:effectLst/>
                <a:latin typeface="+mn-lt"/>
                <a:ea typeface="+mn-ea"/>
                <a:cs typeface="+mn-cs"/>
              </a:rPr>
              <a:t> tab under </a:t>
            </a:r>
            <a:r>
              <a:rPr lang="en-US" sz="1200" b="1" u="none" kern="1200" dirty="0" smtClean="0">
                <a:solidFill>
                  <a:schemeClr val="tx1"/>
                </a:solidFill>
                <a:effectLst/>
                <a:latin typeface="+mn-lt"/>
                <a:ea typeface="+mn-ea"/>
                <a:cs typeface="+mn-cs"/>
              </a:rPr>
              <a:t>Slides</a:t>
            </a:r>
            <a:r>
              <a:rPr lang="en-US" sz="1200" u="none" kern="1200" dirty="0" smtClean="0">
                <a:solidFill>
                  <a:schemeClr val="tx1"/>
                </a:solidFill>
                <a:effectLst/>
                <a:latin typeface="+mn-lt"/>
                <a:ea typeface="+mn-ea"/>
                <a:cs typeface="+mn-cs"/>
              </a:rPr>
              <a:t>, click </a:t>
            </a:r>
            <a:r>
              <a:rPr lang="en-US" sz="1200" b="1" u="none" kern="1200" dirty="0" smtClean="0">
                <a:solidFill>
                  <a:schemeClr val="tx1"/>
                </a:solidFill>
                <a:effectLst/>
                <a:latin typeface="+mn-lt"/>
                <a:ea typeface="+mn-ea"/>
                <a:cs typeface="+mn-cs"/>
              </a:rPr>
              <a:t>Section</a:t>
            </a:r>
            <a:r>
              <a:rPr lang="en-US" sz="1200" u="none" kern="1200" dirty="0" smtClean="0">
                <a:solidFill>
                  <a:schemeClr val="tx1"/>
                </a:solidFill>
                <a:effectLst/>
                <a:latin typeface="+mn-lt"/>
                <a:ea typeface="+mn-ea"/>
                <a:cs typeface="+mn-cs"/>
              </a:rPr>
              <a:t>, and then click </a:t>
            </a:r>
            <a:r>
              <a:rPr lang="en-US" sz="1200" b="1" u="none" kern="1200" dirty="0" smtClean="0">
                <a:solidFill>
                  <a:schemeClr val="tx1"/>
                </a:solidFill>
                <a:effectLst/>
                <a:latin typeface="+mn-lt"/>
                <a:ea typeface="+mn-ea"/>
                <a:cs typeface="+mn-cs"/>
              </a:rPr>
              <a:t>Add Section</a:t>
            </a:r>
            <a:r>
              <a:rPr lang="en-US" sz="1200" u="none" kern="1200" dirty="0" smtClean="0">
                <a:solidFill>
                  <a:schemeClr val="tx1"/>
                </a:solidFill>
                <a:effectLst/>
                <a:latin typeface="+mn-lt"/>
                <a:ea typeface="+mn-ea"/>
                <a:cs typeface="+mn-cs"/>
              </a:rPr>
              <a:t>.</a:t>
            </a:r>
          </a:p>
          <a:p>
            <a:pPr lvl="0"/>
            <a:endParaRPr lang="en-US" sz="1200" b="1" dirty="0" smtClean="0"/>
          </a:p>
          <a:p>
            <a:pPr lvl="0"/>
            <a:r>
              <a:rPr lang="en-US" sz="1200" b="1"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We do like speed;</a:t>
            </a:r>
          </a:p>
          <a:p>
            <a:endParaRPr lang="en-US" sz="1400" dirty="0" smtClean="0"/>
          </a:p>
          <a:p>
            <a:r>
              <a:rPr lang="en-US" sz="1400" dirty="0" smtClean="0"/>
              <a:t> however, the model discussed earlier rapidly became obsolete as chip designers and systems programmers worked to introduce parallel computing. </a:t>
            </a:r>
          </a:p>
          <a:p>
            <a:endParaRPr lang="en-US" sz="1400" dirty="0" smtClean="0"/>
          </a:p>
          <a:p>
            <a:r>
              <a:rPr lang="en-US" sz="1400" dirty="0" smtClean="0"/>
              <a:t>Rather than having one blocking thread, the goal was to have multiple cooperating threads.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59</a:t>
            </a:fld>
            <a:endParaRPr lang="en-US" dirty="0"/>
          </a:p>
        </p:txBody>
      </p:sp>
    </p:spTree>
    <p:extLst>
      <p:ext uri="{BB962C8B-B14F-4D97-AF65-F5344CB8AC3E}">
        <p14:creationId xmlns:p14="http://schemas.microsoft.com/office/powerpoint/2010/main" val="65092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illustrates cooperating threads executing in parallel within a single process, </a:t>
            </a:r>
          </a:p>
          <a:p>
            <a:endParaRPr lang="en-US" dirty="0" smtClean="0"/>
          </a:p>
          <a:p>
            <a:r>
              <a:rPr lang="en-US" dirty="0" smtClean="0"/>
              <a:t>which reduces the time necessary to perform the given calculation. </a:t>
            </a:r>
          </a:p>
          <a:p>
            <a:endParaRPr lang="en-US" dirty="0" smtClean="0"/>
          </a:p>
          <a:p>
            <a:r>
              <a:rPr lang="en-US" dirty="0" smtClean="0"/>
              <a:t>Distinct threads are employed to break apart, solve, and compose a solution.</a:t>
            </a:r>
          </a:p>
          <a:p>
            <a:endParaRPr lang="en-US" dirty="0" smtClean="0"/>
          </a:p>
          <a:p>
            <a:r>
              <a:rPr lang="en-US" dirty="0" smtClean="0"/>
              <a:t> As many subtasks can be completed independently, the overall completion time can be reduced dramatically.</a:t>
            </a:r>
          </a:p>
          <a:p>
            <a:endParaRPr lang="en-US" dirty="0" smtClean="0"/>
          </a:p>
          <a:p>
            <a:r>
              <a:rPr lang="en-US" dirty="0" smtClean="0"/>
              <a:t>Threads provide parallelism within a single process. </a:t>
            </a:r>
          </a:p>
          <a:p>
            <a:endParaRPr lang="en-US" dirty="0" smtClean="0"/>
          </a:p>
          <a:p>
            <a:r>
              <a:rPr lang="en-US" dirty="0" smtClean="0"/>
              <a:t>A single thread represents a single sequence of (serially executed) instructions. </a:t>
            </a:r>
          </a:p>
          <a:p>
            <a:endParaRPr lang="en-US" dirty="0" smtClean="0"/>
          </a:p>
          <a:p>
            <a:r>
              <a:rPr lang="en-US" dirty="0" smtClean="0"/>
              <a:t>A process can contain any number of threads.</a:t>
            </a:r>
          </a:p>
          <a:p>
            <a:endParaRPr lang="en-US" dirty="0" smtClean="0"/>
          </a:p>
          <a:p>
            <a:r>
              <a:rPr lang="en-US" dirty="0" smtClean="0"/>
              <a:t>Difficulties arise out of the complexity of thread synchronization. </a:t>
            </a:r>
          </a:p>
          <a:p>
            <a:endParaRPr lang="en-US" dirty="0" smtClean="0"/>
          </a:p>
          <a:p>
            <a:r>
              <a:rPr lang="en-US" dirty="0" smtClean="0"/>
              <a:t>It is very difficult to model highly concurrent scenarios using threads, especially models in which the state is shared. </a:t>
            </a:r>
          </a:p>
          <a:p>
            <a:endParaRPr lang="en-US" dirty="0" smtClean="0"/>
          </a:p>
          <a:p>
            <a:r>
              <a:rPr lang="en-US" dirty="0" smtClean="0"/>
              <a:t>It is difficult to anticipate all the ways in which an action taken in one thread will affect all the others if it is never clear when an asynchronously executing thread will complete.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60</a:t>
            </a:fld>
            <a:endParaRPr lang="en-US" dirty="0"/>
          </a:p>
        </p:txBody>
      </p:sp>
    </p:spTree>
    <p:extLst>
      <p:ext uri="{BB962C8B-B14F-4D97-AF65-F5344CB8AC3E}">
        <p14:creationId xmlns:p14="http://schemas.microsoft.com/office/powerpoint/2010/main" val="3347198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1" u="sng" baseline="0" dirty="0" smtClean="0"/>
              <a:t>Cons : </a:t>
            </a:r>
          </a:p>
          <a:p>
            <a:pPr marL="171450" indent="-171450">
              <a:buFontTx/>
              <a:buChar char="•"/>
            </a:pPr>
            <a:endParaRPr lang="en-US" baseline="0" dirty="0" smtClean="0"/>
          </a:p>
          <a:p>
            <a:pPr marL="171450" indent="-171450">
              <a:buFontTx/>
              <a:buChar char="•"/>
            </a:pPr>
            <a:r>
              <a:rPr lang="en-US" baseline="0" dirty="0" smtClean="0"/>
              <a:t>“The shared memory and the locking behavior this requires lead to systems that are very difficult to reason about as they grow in complexity.”</a:t>
            </a:r>
          </a:p>
          <a:p>
            <a:pPr marL="171450" indent="-171450">
              <a:buFontTx/>
              <a:buChar char="•"/>
            </a:pPr>
            <a:endParaRPr lang="en-US" baseline="0" dirty="0" smtClean="0"/>
          </a:p>
          <a:p>
            <a:pPr marL="171450" indent="-171450">
              <a:buFontTx/>
              <a:buChar char="•"/>
            </a:pPr>
            <a:r>
              <a:rPr lang="en-US" baseline="0" dirty="0" smtClean="0"/>
              <a:t>“Communication between tasks requires the implementation of a wide range of synchronization primitives, such as </a:t>
            </a:r>
            <a:r>
              <a:rPr lang="en-US" baseline="0" dirty="0" err="1" smtClean="0"/>
              <a:t>mutexes</a:t>
            </a:r>
            <a:r>
              <a:rPr lang="en-US" baseline="0" dirty="0" smtClean="0"/>
              <a:t> and semaphores, condition variables, and so on.</a:t>
            </a:r>
          </a:p>
          <a:p>
            <a:pPr marL="628650" lvl="1" indent="-171450">
              <a:buFontTx/>
              <a:buChar char="•"/>
            </a:pPr>
            <a:r>
              <a:rPr lang="en-US" baseline="0" dirty="0" smtClean="0"/>
              <a:t>An already challenging environment requires highly complex tools, expanding the level of expertise necessary to complete even relatively simple systems.”</a:t>
            </a:r>
          </a:p>
          <a:p>
            <a:pPr marL="171450" indent="-171450">
              <a:buFontTx/>
              <a:buChar char="•"/>
            </a:pPr>
            <a:endParaRPr lang="en-US" baseline="0" dirty="0" smtClean="0"/>
          </a:p>
          <a:p>
            <a:pPr marL="171450" indent="-171450">
              <a:buFontTx/>
              <a:buChar char="•"/>
            </a:pPr>
            <a:r>
              <a:rPr lang="en-US" baseline="0" dirty="0" smtClean="0"/>
              <a:t>“Race conditions and deadlocks are a common pitfall in these sorts of systems. </a:t>
            </a:r>
          </a:p>
          <a:p>
            <a:pPr marL="628650" lvl="1" indent="-171450">
              <a:buFontTx/>
              <a:buChar char="•"/>
            </a:pPr>
            <a:r>
              <a:rPr lang="en-US" baseline="0" dirty="0" smtClean="0"/>
              <a:t>Contemporaneous read/write operations within a shared program space lead to problems of sequencing, where two threads may be in an unpredictable race for the right to influence a state, event, or other key system characteristic.”</a:t>
            </a:r>
          </a:p>
          <a:p>
            <a:pPr marL="628650" lvl="1" indent="-171450">
              <a:buFontTx/>
              <a:buChar char="•"/>
            </a:pPr>
            <a:endParaRPr lang="en-US" baseline="0" dirty="0" smtClean="0"/>
          </a:p>
          <a:p>
            <a:pPr marL="628650" lvl="1" indent="-171450">
              <a:buFontTx/>
              <a:buChar char="•"/>
            </a:pPr>
            <a:endParaRPr lang="en-US" baseline="0" dirty="0" smtClean="0"/>
          </a:p>
          <a:p>
            <a:pPr marL="171450" lvl="0" indent="-171450">
              <a:buFontTx/>
              <a:buChar char="•"/>
            </a:pPr>
            <a:r>
              <a:rPr lang="en-US" baseline="0" dirty="0" smtClean="0"/>
              <a:t>“Because maintaining dependable boundaries between threads and their states is so difficult, ensuring that a library (for Node, it would be a package or module) is thread safe occupies a great deal of the developer's time. </a:t>
            </a:r>
          </a:p>
          <a:p>
            <a:pPr marL="628650" lvl="1" indent="-171450">
              <a:buFontTx/>
              <a:buChar char="•"/>
            </a:pPr>
            <a:r>
              <a:rPr lang="en-US" baseline="0" dirty="0" smtClean="0"/>
              <a:t>Can I know that this library will not destroy some part of my application? Guaranteeing thread safety requires great diligence on the part of a library's developer, and these guarantees may be conditional: for example, a library may be thread safe when reading—but not when writing.</a:t>
            </a:r>
          </a:p>
          <a:p>
            <a:pPr marL="457200" lvl="1" indent="0">
              <a:buFontTx/>
              <a:buNone/>
            </a:pPr>
            <a:endParaRPr lang="en-US" baseline="0" dirty="0" smtClean="0"/>
          </a:p>
          <a:p>
            <a:pPr marL="0" lvl="0" indent="0">
              <a:buFontTx/>
              <a:buNone/>
            </a:pPr>
            <a:r>
              <a:rPr lang="en-US" baseline="0" dirty="0" smtClean="0"/>
              <a:t>After Cons:</a:t>
            </a:r>
          </a:p>
          <a:p>
            <a:pPr marL="0" lvl="0" indent="0">
              <a:buFontTx/>
              <a:buNone/>
            </a:pPr>
            <a:r>
              <a:rPr lang="en-US" baseline="0" dirty="0" smtClean="0"/>
              <a:t>   Conclusion: </a:t>
            </a:r>
          </a:p>
          <a:p>
            <a:pPr marL="628650" lvl="1" indent="-171450">
              <a:buFont typeface="Arial"/>
              <a:buChar char="•"/>
            </a:pPr>
            <a:r>
              <a:rPr lang="en-US" baseline="0" dirty="0" smtClean="0"/>
              <a:t>Obviously we want the power of parallelism provided by the threads, but do we want to deal with the mind bending world of semaphores and </a:t>
            </a:r>
            <a:r>
              <a:rPr lang="en-US" baseline="0" dirty="0" err="1" smtClean="0"/>
              <a:t>mutexes</a:t>
            </a:r>
            <a:r>
              <a:rPr lang="en-US" baseline="0" dirty="0" smtClean="0"/>
              <a:t>, well</a:t>
            </a:r>
            <a:r>
              <a:rPr lang="is-IS" baseline="0" dirty="0" smtClean="0"/>
              <a:t>… not so much.</a:t>
            </a:r>
          </a:p>
          <a:p>
            <a:pPr marL="628650" lvl="1" indent="-171450">
              <a:buFont typeface="Arial"/>
              <a:buChar char="•"/>
            </a:pPr>
            <a:r>
              <a:rPr lang="en-US" baseline="0" dirty="0" smtClean="0"/>
              <a:t>“Threads offer hyper-efficient parallelism, but make concurrency difficult to reason about.”</a:t>
            </a:r>
          </a:p>
          <a:p>
            <a:pPr marL="628650" lvl="1" indent="-171450">
              <a:buFont typeface="Arial"/>
              <a:buChar char="•"/>
            </a:pPr>
            <a:endParaRPr lang="is-IS" baseline="0" dirty="0" smtClean="0"/>
          </a:p>
          <a:p>
            <a:pPr marL="0" lvl="0" indent="0">
              <a:buFontTx/>
              <a:buNone/>
            </a:pPr>
            <a:endParaRPr lang="en-US" baseline="0" dirty="0" smtClean="0"/>
          </a:p>
          <a:p>
            <a:pPr marL="0" lvl="0" indent="0">
              <a:buFontTx/>
              <a:buNone/>
            </a:pPr>
            <a:r>
              <a:rPr lang="en-US" baseline="0" dirty="0" smtClean="0"/>
              <a:t>     </a:t>
            </a:r>
          </a:p>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61</a:t>
            </a:fld>
            <a:endParaRPr lang="en-US" dirty="0"/>
          </a:p>
        </p:txBody>
      </p:sp>
    </p:spTree>
    <p:extLst>
      <p:ext uri="{BB962C8B-B14F-4D97-AF65-F5344CB8AC3E}">
        <p14:creationId xmlns:p14="http://schemas.microsoft.com/office/powerpoint/2010/main" val="65092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Prologue:</a:t>
            </a:r>
          </a:p>
          <a:p>
            <a:r>
              <a:rPr lang="en-US" baseline="0" dirty="0" smtClean="0"/>
              <a:t>   </a:t>
            </a:r>
            <a:r>
              <a:rPr lang="en-US" dirty="0" smtClean="0"/>
              <a:t>As we have</a:t>
            </a:r>
            <a:r>
              <a:rPr lang="en-US" baseline="0" dirty="0" smtClean="0"/>
              <a:t> seen : “Parallelism within a single process is a complicated illusion that is achieved deep within mind-bendingly complex chipsets and other hardware. </a:t>
            </a:r>
          </a:p>
          <a:p>
            <a:r>
              <a:rPr lang="en-US" baseline="0" dirty="0" smtClean="0"/>
              <a:t>	The question is really about appearances—about how the activity of the system appears to, and can be programmed by, a developer. Threads offer hyper-efficient parallelism, but make concurrency difficult to reason about.”</a:t>
            </a:r>
          </a:p>
          <a:p>
            <a:endParaRPr lang="en-US" baseline="0" dirty="0" smtClean="0"/>
          </a:p>
          <a:p>
            <a:endParaRPr lang="en-US" baseline="0" dirty="0" smtClean="0"/>
          </a:p>
          <a:p>
            <a:endParaRPr lang="en-US" baseline="0" dirty="0" smtClean="0"/>
          </a:p>
          <a:p>
            <a:r>
              <a:rPr lang="en-US" baseline="0" dirty="0" smtClean="0"/>
              <a:t>End:</a:t>
            </a:r>
          </a:p>
          <a:p>
            <a:endParaRPr lang="en-US" baseline="0" dirty="0" smtClean="0"/>
          </a:p>
          <a:p>
            <a:r>
              <a:rPr lang="en-US" baseline="0" dirty="0" smtClean="0"/>
              <a:t>“How the I/O is run in the background is not of our concern, but due to the way our computer hardware works, with the thread as the basic unit of the processor, </a:t>
            </a:r>
            <a:r>
              <a:rPr lang="en-US" baseline="0" dirty="0" err="1" smtClean="0"/>
              <a:t>libuv</a:t>
            </a:r>
            <a:r>
              <a:rPr lang="en-US" baseline="0" dirty="0" smtClean="0"/>
              <a:t> and </a:t>
            </a:r>
            <a:r>
              <a:rPr lang="en-US" baseline="0" dirty="0" err="1" smtClean="0"/>
              <a:t>OSes</a:t>
            </a:r>
            <a:r>
              <a:rPr lang="en-US" baseline="0" dirty="0" smtClean="0"/>
              <a:t> will usually run background/worker threads and/or polling to perform tasks in a non-blocking manner.”</a:t>
            </a:r>
          </a:p>
          <a:p>
            <a:endParaRPr lang="en-US" baseline="0"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62</a:t>
            </a:fld>
            <a:endParaRPr lang="en-US" dirty="0"/>
          </a:p>
        </p:txBody>
      </p:sp>
    </p:spTree>
    <p:extLst>
      <p:ext uri="{BB962C8B-B14F-4D97-AF65-F5344CB8AC3E}">
        <p14:creationId xmlns:p14="http://schemas.microsoft.com/office/powerpoint/2010/main" val="31515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Synchronous Model:</a:t>
            </a:r>
          </a:p>
          <a:p>
            <a:endParaRPr lang="en-US" dirty="0" smtClean="0"/>
          </a:p>
          <a:p>
            <a:r>
              <a:rPr lang="en-US" dirty="0" smtClean="0"/>
              <a:t>The following iterator will read one file at a time, dump its contents, and then read the next until it is done:”</a:t>
            </a:r>
          </a:p>
          <a:p>
            <a:endParaRPr lang="en-US" dirty="0" smtClean="0"/>
          </a:p>
          <a:p>
            <a:r>
              <a:rPr lang="en-US" dirty="0" smtClean="0"/>
              <a:t>“This is a fine model for many cases. However, what if these files are very large? </a:t>
            </a:r>
          </a:p>
          <a:p>
            <a:r>
              <a:rPr lang="en-US" dirty="0" smtClean="0"/>
              <a:t>If each takes 1 second to fetch, all will take 3 seconds to fetch. The retrieval on one file is always waiting on another retrieval to finish, which is inefficient and slow.”</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63</a:t>
            </a:fld>
            <a:endParaRPr lang="en-US" dirty="0"/>
          </a:p>
        </p:txBody>
      </p:sp>
    </p:spTree>
    <p:extLst>
      <p:ext uri="{BB962C8B-B14F-4D97-AF65-F5344CB8AC3E}">
        <p14:creationId xmlns:p14="http://schemas.microsoft.com/office/powerpoint/2010/main" val="288248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version will read all three files at once, each call to </a:t>
            </a:r>
            <a:r>
              <a:rPr lang="en-US" dirty="0" err="1" smtClean="0"/>
              <a:t>fs.readFile</a:t>
            </a:r>
            <a:r>
              <a:rPr lang="en-US" dirty="0" smtClean="0"/>
              <a:t> returning its result at some unknowable point in the future. </a:t>
            </a:r>
          </a:p>
          <a:p>
            <a:endParaRPr lang="en-US" dirty="0" smtClean="0"/>
          </a:p>
          <a:p>
            <a:r>
              <a:rPr lang="en-US" dirty="0" smtClean="0"/>
              <a:t>This is why we can't always expect the files to be returned in the order they were arrayed. </a:t>
            </a:r>
          </a:p>
          <a:p>
            <a:endParaRPr lang="en-US" dirty="0" smtClean="0"/>
          </a:p>
          <a:p>
            <a:r>
              <a:rPr lang="en-US" dirty="0" smtClean="0"/>
              <a:t>We can expect that all three will be returned in roughly the time it took for one to be retrieved—something less than 3 seconds. </a:t>
            </a:r>
          </a:p>
          <a:p>
            <a:endParaRPr lang="en-US" dirty="0" smtClean="0"/>
          </a:p>
          <a:p>
            <a:r>
              <a:rPr lang="en-US" dirty="0" smtClean="0"/>
              <a:t>We have traded a predictable execution order for speed, and, as with threads, achieving synchronization in concurrent environments requires extra work. </a:t>
            </a:r>
          </a:p>
          <a:p>
            <a:endParaRPr lang="en-US" dirty="0" smtClean="0"/>
          </a:p>
          <a:p>
            <a:r>
              <a:rPr lang="en-US" dirty="0" smtClean="0"/>
              <a:t>How do we manage and describe unpredictable data events so that our code is both easy to understand and efficient?”</a:t>
            </a:r>
          </a:p>
          <a:p>
            <a:endParaRPr lang="en-US" dirty="0" smtClean="0"/>
          </a:p>
          <a:p>
            <a:r>
              <a:rPr lang="en-US" dirty="0" smtClean="0"/>
              <a:t>“The key design choice made by Node's designers was the implementation of an event loop as a concurrency manager.”</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64</a:t>
            </a:fld>
            <a:endParaRPr lang="en-US" dirty="0"/>
          </a:p>
        </p:txBody>
      </p:sp>
    </p:spTree>
    <p:extLst>
      <p:ext uri="{BB962C8B-B14F-4D97-AF65-F5344CB8AC3E}">
        <p14:creationId xmlns:p14="http://schemas.microsoft.com/office/powerpoint/2010/main" val="2079903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seen in the preceding quote, single-threaded execution environments block and can, therefore, run slowly. V8 provides a single thread of execution for JavaScript programs.</a:t>
            </a:r>
          </a:p>
          <a:p>
            <a:endParaRPr lang="en-US" dirty="0" smtClean="0"/>
          </a:p>
          <a:p>
            <a:r>
              <a:rPr lang="en-US" dirty="0" smtClean="0"/>
              <a:t>How can this single thread be made more efficient?</a:t>
            </a:r>
          </a:p>
          <a:p>
            <a:endParaRPr lang="en-US" dirty="0" smtClean="0"/>
          </a:p>
          <a:p>
            <a:r>
              <a:rPr lang="en-US" dirty="0" smtClean="0"/>
              <a:t>Node makes a single thread more efficient by delegating many blocking operations to OS subsystems to process, bothering the main V8 thread only when there is data available for use. </a:t>
            </a:r>
          </a:p>
          <a:p>
            <a:endParaRPr lang="en-US" dirty="0" smtClean="0"/>
          </a:p>
          <a:p>
            <a:r>
              <a:rPr lang="en-US" dirty="0" smtClean="0"/>
              <a:t>The main thread (your executing Node program) expresses interest in some data (such as via </a:t>
            </a:r>
            <a:r>
              <a:rPr lang="en-US" dirty="0" err="1" smtClean="0"/>
              <a:t>fs.readFile</a:t>
            </a:r>
            <a:r>
              <a:rPr lang="en-US" dirty="0" smtClean="0"/>
              <a:t>) by passing a callback and is notified when that data is available. </a:t>
            </a:r>
          </a:p>
          <a:p>
            <a:endParaRPr lang="en-US" dirty="0" smtClean="0"/>
          </a:p>
          <a:p>
            <a:r>
              <a:rPr lang="en-US" dirty="0" smtClean="0"/>
              <a:t>Until that data arrives, no further burden is placed on V8's main JavaScript thread.”</a:t>
            </a:r>
          </a:p>
          <a:p>
            <a:endParaRPr lang="en-US" dirty="0" smtClean="0"/>
          </a:p>
          <a:p>
            <a:endParaRPr lang="en-US" dirty="0" smtClean="0"/>
          </a:p>
          <a:p>
            <a:r>
              <a:rPr lang="en-US" dirty="0" smtClean="0"/>
              <a:t>“How? Node delegates I/O work to </a:t>
            </a:r>
            <a:r>
              <a:rPr lang="en-US" dirty="0" err="1" smtClean="0"/>
              <a:t>libuv</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65</a:t>
            </a:fld>
            <a:endParaRPr lang="en-US" dirty="0"/>
          </a:p>
        </p:txBody>
      </p:sp>
    </p:spTree>
    <p:extLst>
      <p:ext uri="{BB962C8B-B14F-4D97-AF65-F5344CB8AC3E}">
        <p14:creationId xmlns:p14="http://schemas.microsoft.com/office/powerpoint/2010/main" val="3639203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in the preceding quote is the Node process executing a JavaScript program. </a:t>
            </a:r>
          </a:p>
          <a:p>
            <a:endParaRPr lang="en-US" dirty="0" smtClean="0"/>
          </a:p>
          <a:p>
            <a:r>
              <a:rPr lang="en-US" dirty="0" smtClean="0"/>
              <a:t>Callbacks are JavaScript functions, and managing callback invocation for the user is accomplished by Node's event loop. </a:t>
            </a:r>
          </a:p>
          <a:p>
            <a:endParaRPr lang="en-US" dirty="0" smtClean="0"/>
          </a:p>
          <a:p>
            <a:r>
              <a:rPr lang="en-US" dirty="0" smtClean="0"/>
              <a:t>Node manages a queue of I/O requests populated by </a:t>
            </a:r>
            <a:r>
              <a:rPr lang="en-US" dirty="0" err="1" smtClean="0"/>
              <a:t>libuv</a:t>
            </a:r>
            <a:r>
              <a:rPr lang="en-US" dirty="0" smtClean="0"/>
              <a:t>, which is responsible for polling the OS for I/O data events and handing off the results to JavaScript callbacks.</a:t>
            </a:r>
          </a:p>
        </p:txBody>
      </p:sp>
      <p:sp>
        <p:nvSpPr>
          <p:cNvPr id="4" name="Slide Number Placeholder 3"/>
          <p:cNvSpPr>
            <a:spLocks noGrp="1"/>
          </p:cNvSpPr>
          <p:nvPr>
            <p:ph type="sldNum" sz="quarter" idx="10"/>
          </p:nvPr>
        </p:nvSpPr>
        <p:spPr/>
        <p:txBody>
          <a:bodyPr/>
          <a:lstStyle/>
          <a:p>
            <a:fld id="{75693FD4-8F83-4EF7-AC3F-0DC0388986B0}" type="slidenum">
              <a:rPr lang="en-US" smtClean="0"/>
              <a:pPr/>
              <a:t>66</a:t>
            </a:fld>
            <a:endParaRPr lang="en-US" dirty="0"/>
          </a:p>
        </p:txBody>
      </p:sp>
    </p:spTree>
    <p:extLst>
      <p:ext uri="{BB962C8B-B14F-4D97-AF65-F5344CB8AC3E}">
        <p14:creationId xmlns:p14="http://schemas.microsoft.com/office/powerpoint/2010/main" val="371665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the key ideas that Node implements to achieve fast, manageable, and scalable I/O. </a:t>
            </a:r>
          </a:p>
          <a:p>
            <a:endParaRPr lang="en-US" dirty="0" smtClean="0"/>
          </a:p>
          <a:p>
            <a:r>
              <a:rPr lang="en-US" dirty="0" smtClean="0"/>
              <a:t>If, for example, there were 10 read calls made for '</a:t>
            </a:r>
            <a:r>
              <a:rPr lang="en-US" dirty="0" err="1" smtClean="0"/>
              <a:t>foo.js</a:t>
            </a:r>
            <a:r>
              <a:rPr lang="en-US" dirty="0" smtClean="0"/>
              <a:t>' in the preceding program, the execution time would, nevertheless, remain roughly the same. </a:t>
            </a:r>
          </a:p>
          <a:p>
            <a:endParaRPr lang="en-US" dirty="0" smtClean="0"/>
          </a:p>
          <a:p>
            <a:r>
              <a:rPr lang="en-US" dirty="0" smtClean="0"/>
              <a:t>Each call would have been made in parallel in its own thread within the </a:t>
            </a:r>
            <a:r>
              <a:rPr lang="en-US" dirty="0" err="1" smtClean="0"/>
              <a:t>libuv</a:t>
            </a:r>
            <a:r>
              <a:rPr lang="en-US" dirty="0" smtClean="0"/>
              <a:t> thread pool. Even though we wrote our code "in JavaScript", we are actually deploying a very efficient multithreaded.</a:t>
            </a:r>
            <a:r>
              <a:rPr lang="en-US" baseline="0" dirty="0" smtClean="0"/>
              <a:t> </a:t>
            </a:r>
            <a:r>
              <a:rPr lang="en-US" dirty="0" smtClean="0"/>
              <a:t>execution engine while avoiding the difficulties of thread management.</a:t>
            </a:r>
          </a:p>
          <a:p>
            <a:endParaRPr lang="en-US" dirty="0" smtClean="0"/>
          </a:p>
          <a:p>
            <a:r>
              <a:rPr lang="en-US" dirty="0" smtClean="0"/>
              <a:t>Let's close with more details on how exactly </a:t>
            </a:r>
            <a:r>
              <a:rPr lang="en-US" dirty="0" err="1" smtClean="0"/>
              <a:t>libuv</a:t>
            </a:r>
            <a:r>
              <a:rPr lang="en-US" dirty="0" smtClean="0"/>
              <a:t> results are returned into the main thread's event loop.</a:t>
            </a:r>
          </a:p>
          <a:p>
            <a:endParaRPr lang="en-US" dirty="0" smtClean="0"/>
          </a:p>
          <a:p>
            <a:endParaRPr lang="en-US" dirty="0" smtClean="0"/>
          </a:p>
          <a:p>
            <a:endParaRPr lang="en-US" dirty="0" smtClean="0"/>
          </a:p>
          <a:p>
            <a:r>
              <a:rPr lang="en-US" dirty="0" smtClean="0"/>
              <a:t>When data becomes available on a socket or other stream interface, we cannot simply execute our callback immediately.</a:t>
            </a:r>
          </a:p>
          <a:p>
            <a:endParaRPr lang="en-US" dirty="0" smtClean="0"/>
          </a:p>
          <a:p>
            <a:r>
              <a:rPr lang="en-US" dirty="0" smtClean="0"/>
              <a:t>JavaScript is single threaded, so results must be synchronized.</a:t>
            </a:r>
          </a:p>
          <a:p>
            <a:endParaRPr lang="en-US" dirty="0" smtClean="0"/>
          </a:p>
          <a:p>
            <a:r>
              <a:rPr lang="en-US" dirty="0" smtClean="0"/>
              <a:t> We can't suddenly change the state in the middle of an event loop tick—this would create some of the classic multithreaded application problems of race conditions, memory access conflicts, and so on.</a:t>
            </a:r>
          </a:p>
          <a:p>
            <a:endParaRPr lang="en-US" dirty="0" smtClean="0"/>
          </a:p>
          <a:p>
            <a:r>
              <a:rPr lang="en-US" dirty="0" smtClean="0"/>
              <a:t>Upon entering an event loop, Node (in effect) makes a copy of the current instruction queue (also known as stack), empties the original queue, and executes its copy. </a:t>
            </a:r>
          </a:p>
          <a:p>
            <a:endParaRPr lang="en-US" dirty="0" smtClean="0"/>
          </a:p>
          <a:p>
            <a:r>
              <a:rPr lang="en-US" dirty="0" smtClean="0"/>
              <a:t>The processing of this instruction queue is referred to as a tick. If </a:t>
            </a:r>
            <a:r>
              <a:rPr lang="en-US" dirty="0" err="1" smtClean="0"/>
              <a:t>libuv</a:t>
            </a:r>
            <a:r>
              <a:rPr lang="en-US" dirty="0" smtClean="0"/>
              <a:t>, asynchronously, receives results while the chain of instructions copied at the start of this tick are being processed on the single main thread (V8), these results (wrapped as callbacks) are queued. </a:t>
            </a:r>
          </a:p>
          <a:p>
            <a:endParaRPr lang="en-US" dirty="0" smtClean="0"/>
          </a:p>
          <a:p>
            <a:r>
              <a:rPr lang="en-US" dirty="0" smtClean="0"/>
              <a:t>Once the current queue is emptied and its last instruction has completed, the queue is again checked for instructions to execute on the next tick. This pattern of checking and executing the queue will repeat (loop) until the queue is emptied, and no further data events are expected, at which point the Node process exits.”</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5693FD4-8F83-4EF7-AC3F-0DC0388986B0}" type="slidenum">
              <a:rPr lang="en-US" smtClean="0"/>
              <a:pPr/>
              <a:t>68</a:t>
            </a:fld>
            <a:endParaRPr lang="en-US" dirty="0"/>
          </a:p>
        </p:txBody>
      </p:sp>
    </p:spTree>
    <p:extLst>
      <p:ext uri="{BB962C8B-B14F-4D97-AF65-F5344CB8AC3E}">
        <p14:creationId xmlns:p14="http://schemas.microsoft.com/office/powerpoint/2010/main" val="2458296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These are blocks of JavaScript code comprising the Node program; they could be expressions, loops, functions, and so on. This includes </a:t>
            </a:r>
            <a:r>
              <a:rPr lang="en-US" dirty="0" err="1" smtClean="0"/>
              <a:t>EventEmitter</a:t>
            </a:r>
            <a:r>
              <a:rPr lang="en-US" dirty="0" smtClean="0"/>
              <a:t> events emitted within the current execution context.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These are callbacks deferred to a time in the future specified in milliseconds, such as </a:t>
            </a:r>
            <a:r>
              <a:rPr lang="en-US" dirty="0" err="1" smtClean="0"/>
              <a:t>setTimeout</a:t>
            </a:r>
            <a:r>
              <a:rPr lang="en-US" dirty="0" smtClean="0"/>
              <a:t> and </a:t>
            </a:r>
            <a:r>
              <a:rPr lang="en-US" dirty="0" err="1" smtClean="0"/>
              <a:t>setInterval</a:t>
            </a:r>
            <a:r>
              <a:rPr lang="en-US"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These are prepared callbacks returned to the main thread after being delegated to Node's managed thread pool, such as </a:t>
            </a:r>
            <a:r>
              <a:rPr lang="en-US" dirty="0" err="1" smtClean="0"/>
              <a:t>filesystem</a:t>
            </a:r>
            <a:r>
              <a:rPr lang="en-US" dirty="0" smtClean="0"/>
              <a:t> calls and network listeners.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These are mainly the functions slotted on the stack according to the rules of </a:t>
            </a:r>
            <a:r>
              <a:rPr lang="en-US" dirty="0" err="1" smtClean="0"/>
              <a:t>setImmediate</a:t>
            </a:r>
            <a:r>
              <a:rPr lang="en-US" dirty="0" smtClean="0"/>
              <a:t> and </a:t>
            </a:r>
            <a:r>
              <a:rPr lang="en-US" dirty="0" err="1" smtClean="0"/>
              <a:t>process.nextTick</a:t>
            </a:r>
            <a:r>
              <a:rPr lang="en-US"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69</a:t>
            </a:fld>
            <a:endParaRPr lang="en-US" dirty="0"/>
          </a:p>
        </p:txBody>
      </p:sp>
    </p:spTree>
    <p:extLst>
      <p:ext uri="{BB962C8B-B14F-4D97-AF65-F5344CB8AC3E}">
        <p14:creationId xmlns:p14="http://schemas.microsoft.com/office/powerpoint/2010/main" val="63545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smtClean="0"/>
              <a:t>Give a brief overview of the presentation.</a:t>
            </a:r>
            <a:r>
              <a:rPr lang="en-US" baseline="0" dirty="0" smtClean="0"/>
              <a:t> D</a:t>
            </a:r>
            <a:r>
              <a:rPr lang="en-US" dirty="0" smtClean="0"/>
              <a:t>escribe the major focus of the presentation and why it is important.</a:t>
            </a:r>
          </a:p>
          <a:p>
            <a:pPr>
              <a:lnSpc>
                <a:spcPct val="80000"/>
              </a:lnSpc>
            </a:pPr>
            <a:r>
              <a:rPr lang="en-US" dirty="0" smtClean="0"/>
              <a:t>Introduce each of the major topics.</a:t>
            </a:r>
          </a:p>
          <a:p>
            <a:r>
              <a:rPr lang="en-US" dirty="0" smtClean="0"/>
              <a:t>To provide a road map for the audience, you</a:t>
            </a:r>
            <a:r>
              <a:rPr lang="en-US" baseline="0" dirty="0" smtClean="0"/>
              <a:t> can </a:t>
            </a:r>
            <a:r>
              <a:rPr lang="en-US" dirty="0" smtClean="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Summarize presentation content by restating the important points from the lessons.</a:t>
            </a:r>
          </a:p>
          <a:p>
            <a:r>
              <a:rPr lang="en-US" dirty="0" smtClean="0"/>
              <a:t>What do you want the audience to remember when they leave your </a:t>
            </a:r>
            <a:r>
              <a:rPr lang="en-US" smtClean="0"/>
              <a:t>presentation?</a:t>
            </a: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117</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0963" name="Rectangle 25"/>
          <p:cNvSpPr>
            <a:spLocks noGrp="1" noChangeArrowheads="1"/>
          </p:cNvSpPr>
          <p:nvPr>
            <p:ph type="ftr" sz="quarter" idx="4"/>
          </p:nvPr>
        </p:nvSpPr>
        <p:spPr>
          <a:noFill/>
        </p:spPr>
        <p:txBody>
          <a:bodyPr/>
          <a:lstStyle/>
          <a:p>
            <a:r>
              <a:rPr lang="en-US" dirty="0" smtClean="0"/>
              <a:t>Microsoft Confidential</a:t>
            </a:r>
          </a:p>
        </p:txBody>
      </p:sp>
      <p:sp>
        <p:nvSpPr>
          <p:cNvPr id="40964" name="Rectangle 26"/>
          <p:cNvSpPr>
            <a:spLocks noGrp="1" noChangeArrowheads="1"/>
          </p:cNvSpPr>
          <p:nvPr>
            <p:ph type="sldNum" sz="quarter" idx="5"/>
          </p:nvPr>
        </p:nvSpPr>
        <p:spPr>
          <a:noFill/>
        </p:spPr>
        <p:txBody>
          <a:bodyPr/>
          <a:lstStyle/>
          <a:p>
            <a:fld id="{85CEDE57-F8FE-4B43-B511-2E9F76624F74}" type="slidenum">
              <a:rPr lang="en-US" smtClean="0"/>
              <a:pPr/>
              <a:t>118</a:t>
            </a:fld>
            <a:endParaRPr lang="en-US" dirty="0" smtClean="0"/>
          </a:p>
        </p:txBody>
      </p:sp>
      <p:sp>
        <p:nvSpPr>
          <p:cNvPr id="40965" name="Rectangle 2"/>
          <p:cNvSpPr>
            <a:spLocks noGrp="1" noRot="1" noChangeAspect="1" noChangeArrowheads="1" noTextEdit="1"/>
          </p:cNvSpPr>
          <p:nvPr>
            <p:ph type="sldImg"/>
          </p:nvPr>
        </p:nvSpPr>
        <p:spPr>
          <a:xfrm>
            <a:off x="1157288" y="449263"/>
            <a:ext cx="4541837" cy="3408362"/>
          </a:xfrm>
          <a:ln/>
        </p:spPr>
      </p:sp>
      <p:sp>
        <p:nvSpPr>
          <p:cNvPr id="40966" name="Rectangle 3"/>
          <p:cNvSpPr>
            <a:spLocks noGrp="1" noChangeArrowheads="1"/>
          </p:cNvSpPr>
          <p:nvPr>
            <p:ph type="body" idx="1"/>
          </p:nvPr>
        </p:nvSpPr>
        <p:spPr>
          <a:xfrm>
            <a:off x="307492" y="4139472"/>
            <a:ext cx="6261652" cy="4593861"/>
          </a:xfrm>
          <a:noFill/>
          <a:ln/>
        </p:spPr>
        <p:txBody>
          <a:bodyPr/>
          <a:lstStyle/>
          <a:p>
            <a:pPr>
              <a:buFontTx/>
              <a:buNone/>
            </a:pP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1987" name="Rectangle 25"/>
          <p:cNvSpPr>
            <a:spLocks noGrp="1" noChangeArrowheads="1"/>
          </p:cNvSpPr>
          <p:nvPr>
            <p:ph type="ftr" sz="quarter" idx="4"/>
          </p:nvPr>
        </p:nvSpPr>
        <p:spPr>
          <a:noFill/>
        </p:spPr>
        <p:txBody>
          <a:bodyPr/>
          <a:lstStyle/>
          <a:p>
            <a:r>
              <a:rPr lang="en-US" dirty="0" smtClean="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119</a:t>
            </a:fld>
            <a:endParaRPr lang="en-US" dirty="0" smtClean="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3011" name="Rectangle 25"/>
          <p:cNvSpPr>
            <a:spLocks noGrp="1" noChangeArrowheads="1"/>
          </p:cNvSpPr>
          <p:nvPr>
            <p:ph type="ftr" sz="quarter" idx="4"/>
          </p:nvPr>
        </p:nvSpPr>
        <p:spPr>
          <a:noFill/>
        </p:spPr>
        <p:txBody>
          <a:bodyPr/>
          <a:lstStyle/>
          <a:p>
            <a:r>
              <a:rPr lang="en-US" dirty="0" smtClean="0"/>
              <a:t>Microsoft Confidential</a:t>
            </a:r>
          </a:p>
        </p:txBody>
      </p:sp>
      <p:sp>
        <p:nvSpPr>
          <p:cNvPr id="43012" name="Rectangle 26"/>
          <p:cNvSpPr>
            <a:spLocks noGrp="1" noChangeArrowheads="1"/>
          </p:cNvSpPr>
          <p:nvPr>
            <p:ph type="sldNum" sz="quarter" idx="5"/>
          </p:nvPr>
        </p:nvSpPr>
        <p:spPr>
          <a:noFill/>
        </p:spPr>
        <p:txBody>
          <a:bodyPr/>
          <a:lstStyle/>
          <a:p>
            <a:fld id="{B5FF76F4-FC11-42FE-9D94-04E3E6D16C06}" type="slidenum">
              <a:rPr lang="en-US" smtClean="0"/>
              <a:pPr/>
              <a:t>120</a:t>
            </a:fld>
            <a:endParaRPr lang="en-US" dirty="0" smtClean="0"/>
          </a:p>
        </p:txBody>
      </p:sp>
      <p:sp>
        <p:nvSpPr>
          <p:cNvPr id="43013" name="Rectangle 2"/>
          <p:cNvSpPr>
            <a:spLocks noGrp="1" noRot="1" noChangeAspect="1" noChangeArrowheads="1" noTextEdit="1"/>
          </p:cNvSpPr>
          <p:nvPr>
            <p:ph type="sldImg"/>
          </p:nvPr>
        </p:nvSpPr>
        <p:spPr>
          <a:xfrm>
            <a:off x="1143000" y="450850"/>
            <a:ext cx="4572000" cy="3429000"/>
          </a:xfrm>
          <a:ln/>
        </p:spPr>
      </p:sp>
      <p:sp>
        <p:nvSpPr>
          <p:cNvPr id="43014" name="Rectangle 3"/>
          <p:cNvSpPr>
            <a:spLocks noGrp="1" noChangeArrowheads="1"/>
          </p:cNvSpPr>
          <p:nvPr>
            <p:ph type="body" idx="1"/>
          </p:nvPr>
        </p:nvSpPr>
        <p:spPr>
          <a:xfrm>
            <a:off x="307492" y="4130103"/>
            <a:ext cx="6261652" cy="4603230"/>
          </a:xfrm>
          <a:noFill/>
          <a:ln/>
        </p:spPr>
        <p:txBody>
          <a:bodyPr/>
          <a:lstStyle/>
          <a:p>
            <a:r>
              <a:rPr lang="en-US" dirty="0" smtClean="0"/>
              <a:t>Is your presentation as crisp as possible? Consider moving extra content to the appendix.</a:t>
            </a:r>
          </a:p>
          <a:p>
            <a:r>
              <a:rPr lang="en-US" dirty="0" smtClean="0"/>
              <a:t>Use appendix slides to store content that you might want to refer to during the Question slide or that may be useful for attendees to investigate deeper in the future.</a:t>
            </a:r>
          </a:p>
          <a:p>
            <a:pPr>
              <a:buFontTx/>
              <a:buNone/>
            </a:pPr>
            <a:endParaRPr lang="en-US" dirty="0" smtClean="0"/>
          </a:p>
          <a:p>
            <a:endParaRPr lang="en-US" dirty="0" smtClean="0"/>
          </a:p>
          <a:p>
            <a:endParaRPr lang="en-US" dirty="0" smtClean="0"/>
          </a:p>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693FD4-8F83-4EF7-AC3F-0DC0388986B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r>
              <a:rPr lang="en-US" sz="1200" u="none" kern="1200" dirty="0" smtClean="0">
                <a:solidFill>
                  <a:schemeClr val="tx1"/>
                </a:solidFill>
                <a:effectLst/>
                <a:latin typeface="+mn-lt"/>
                <a:ea typeface="+mn-ea"/>
                <a:cs typeface="+mn-cs"/>
              </a:rPr>
              <a:t>This is another option for an overview slide. </a:t>
            </a:r>
          </a:p>
          <a:p>
            <a:pPr marL="228600" indent="-228600">
              <a:buFont typeface="+mj-lt"/>
              <a:buNone/>
            </a:pPr>
            <a:endParaRPr lang="en-US" sz="1200" dirty="0"/>
          </a:p>
        </p:txBody>
      </p:sp>
      <p:sp>
        <p:nvSpPr>
          <p:cNvPr id="5" name="Slide Image Placeholder 4"/>
          <p:cNvSpPr>
            <a:spLocks noGrp="1" noRot="1" noChangeAspect="1"/>
          </p:cNvSpPr>
          <p:nvPr>
            <p:ph type="sldImg"/>
          </p:nvPr>
        </p:nvSpPr>
        <p:spPr>
          <a:xfrm>
            <a:off x="539750" y="503238"/>
            <a:ext cx="3143250" cy="2359025"/>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Concurrency is not parallelism. </a:t>
            </a:r>
          </a:p>
          <a:p>
            <a:endParaRPr lang="en-US" dirty="0" smtClean="0"/>
          </a:p>
          <a:p>
            <a:r>
              <a:rPr lang="en-US" dirty="0" smtClean="0"/>
              <a:t>A system demonstrating concurrency allows developers to compose applications as if multiple independent processes are simultaneously executing many possibly related things. </a:t>
            </a:r>
          </a:p>
          <a:p>
            <a:endParaRPr lang="en-US" dirty="0" smtClean="0"/>
          </a:p>
          <a:p>
            <a:r>
              <a:rPr lang="en-US" dirty="0" smtClean="0"/>
              <a:t>Successful high-concurrency application development frameworks provide an easy-to-reason-about vocabulary to describe and build such a system.</a:t>
            </a:r>
          </a:p>
          <a:p>
            <a:endParaRPr lang="en-US" dirty="0" smtClean="0"/>
          </a:p>
          <a:p>
            <a:r>
              <a:rPr lang="en-US" dirty="0" smtClean="0"/>
              <a:t>Node's design suggests that achieving its primary goal—to provide an easy way to build scalable network programs—includes simplifying how the execution order of coexisting processes is structured and composed. Node helps a developer reasoning about a program, within which many things are happening at once (such as serving many concurrent clients), to better organize his or her code.</a:t>
            </a:r>
          </a:p>
          <a:p>
            <a:endParaRPr lang="en-US" dirty="0" smtClean="0"/>
          </a:p>
          <a:p>
            <a:r>
              <a:rPr lang="en-US" dirty="0" smtClean="0"/>
              <a:t>Let's take a look at the differences between parallelism and concurrency, threads and processes, and the special way that Node absorbs the best parts of each into its own unique design.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57</a:t>
            </a:fld>
            <a:endParaRPr lang="en-US" dirty="0"/>
          </a:p>
        </p:txBody>
      </p:sp>
    </p:spTree>
    <p:extLst>
      <p:ext uri="{BB962C8B-B14F-4D97-AF65-F5344CB8AC3E}">
        <p14:creationId xmlns:p14="http://schemas.microsoft.com/office/powerpoint/2010/main" val="238202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diagram describes how a traditional microprocessor might execute the simple program discussed previously:</a:t>
            </a:r>
          </a:p>
          <a:p>
            <a:endParaRPr lang="en-US" dirty="0" smtClean="0"/>
          </a:p>
          <a:p>
            <a:r>
              <a:rPr lang="en-US" dirty="0" smtClean="0"/>
              <a:t>The program is broken up into individual instructions that are executed in order. </a:t>
            </a:r>
          </a:p>
          <a:p>
            <a:endParaRPr lang="en-US" dirty="0" smtClean="0"/>
          </a:p>
          <a:p>
            <a:r>
              <a:rPr lang="en-US" dirty="0" smtClean="0"/>
              <a:t>This works but does require that instructions be processed in a serial fashion, and, while any one instruction is being processed, subsequent instructions must wait. </a:t>
            </a:r>
          </a:p>
          <a:p>
            <a:endParaRPr lang="en-US" dirty="0" smtClean="0"/>
          </a:p>
          <a:p>
            <a:r>
              <a:rPr lang="en-US" dirty="0" smtClean="0"/>
              <a:t>This is a blocking process—executing any one segment of this chain blocks the execution of subsequent segments. </a:t>
            </a:r>
          </a:p>
          <a:p>
            <a:endParaRPr lang="en-US" dirty="0" smtClean="0"/>
          </a:p>
          <a:p>
            <a:r>
              <a:rPr lang="en-US" dirty="0" smtClean="0"/>
              <a:t>There is a single thread of execution in play.</a:t>
            </a:r>
          </a:p>
          <a:p>
            <a:endParaRPr lang="en-US" dirty="0" smtClean="0"/>
          </a:p>
          <a:p>
            <a:r>
              <a:rPr lang="en-US" dirty="0" smtClean="0"/>
              <a:t>However, there is some good news. The processor has (literally) total control of the board, and there is no danger of another processor nulling memory or overriding any other state that this primary processor might manipulate. Speed is sacrificed for stability and safety.</a:t>
            </a:r>
          </a:p>
          <a:p>
            <a:endParaRPr lang="en-US" dirty="0" smtClean="0"/>
          </a:p>
          <a:p>
            <a:r>
              <a:rPr lang="en-US" dirty="0" smtClean="0"/>
              <a:t>We do like speed; however, the model discussed earlier rapidly became obsolete as chip designers and systems programmers worked to introduce parallel computing. Rather than having one blocking thread, the goal was to have multiple cooperating threads.</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58</a:t>
            </a:fld>
            <a:endParaRPr lang="en-US" dirty="0"/>
          </a:p>
        </p:txBody>
      </p:sp>
    </p:spTree>
    <p:extLst>
      <p:ext uri="{BB962C8B-B14F-4D97-AF65-F5344CB8AC3E}">
        <p14:creationId xmlns:p14="http://schemas.microsoft.com/office/powerpoint/2010/main" val="334719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3640D4-C0F7-8A42-8117-131C61470BFB}" type="datetime1">
              <a:rPr lang="en-US" smtClean="0"/>
              <a:t>8/2/16</a:t>
            </a:fld>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C72FF1-575E-094D-B370-BE46FFB5BA13}" type="datetime1">
              <a:rPr lang="en-US" smtClean="0"/>
              <a:t>8/2/16</a:t>
            </a:fld>
            <a:endParaRPr lang="en-US"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B5105E91-7A3F-444F-8A3B-F1C521531FE5}" type="datetime1">
              <a:rPr lang="en-US" smtClean="0"/>
              <a:t>8/2/16</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r>
              <a:rPr lang="en-US" smtClean="0"/>
              <a:t>Mean Stack Tutorial One</a:t>
            </a:r>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4669" y="610870"/>
            <a:ext cx="8074660" cy="501650"/>
          </a:xfrm>
          <a:prstGeom prst="rect">
            <a:avLst/>
          </a:prstGeom>
        </p:spPr>
        <p:txBody>
          <a:bodyPr wrap="square" lIns="0" tIns="0" rIns="0" bIns="0">
            <a:spAutoFit/>
          </a:bodyPr>
          <a:lstStyle>
            <a:lvl1pPr>
              <a:defRPr sz="3200" b="0" i="0">
                <a:solidFill>
                  <a:srgbClr val="454552"/>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8205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076138E5-4FDC-3443-8DEC-E19BFE063355}" type="datetime1">
              <a:rPr lang="en-US" smtClean="0"/>
              <a:t>8/2/16</a:t>
            </a:fld>
            <a:endParaRPr lang="en-US" dirty="0"/>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C2E146-64DA-E645-99A4-E57F1875BFA1}" type="datetime1">
              <a:rPr lang="en-US" smtClean="0"/>
              <a:t>8/2/16</a:t>
            </a:fld>
            <a:endParaRPr lang="en-US" dirty="0"/>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8D8023-8B7C-014B-BDB9-788564AA6527}" type="datetime1">
              <a:rPr lang="en-US" smtClean="0"/>
              <a:t>8/2/16</a:t>
            </a:fld>
            <a:endParaRPr lang="en-US" dirty="0"/>
          </a:p>
        </p:txBody>
      </p:sp>
      <p:sp>
        <p:nvSpPr>
          <p:cNvPr id="6" name="Footer Placeholder 5"/>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89EBB8-9ACB-F949-AB6E-2652A47FACA0}" type="datetime1">
              <a:rPr lang="en-US" smtClean="0"/>
              <a:t>8/2/16</a:t>
            </a:fld>
            <a:endParaRPr lang="en-US" dirty="0"/>
          </a:p>
        </p:txBody>
      </p:sp>
      <p:sp>
        <p:nvSpPr>
          <p:cNvPr id="8" name="Footer Placeholder 7"/>
          <p:cNvSpPr>
            <a:spLocks noGrp="1"/>
          </p:cNvSpPr>
          <p:nvPr>
            <p:ph type="ftr" sz="quarter" idx="11"/>
          </p:nvPr>
        </p:nvSpPr>
        <p:spPr/>
        <p:txBody>
          <a:bodyPr/>
          <a:lstStyle/>
          <a:p>
            <a:r>
              <a:rPr lang="en-US" smtClean="0"/>
              <a:t>Mean Stack Tutorial One</a:t>
            </a:r>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98989F-9429-3B44-B54D-CB15A18F6BEF}" type="datetime1">
              <a:rPr lang="en-US" smtClean="0"/>
              <a:t>8/2/16</a:t>
            </a:fld>
            <a:endParaRPr lang="en-US" dirty="0"/>
          </a:p>
        </p:txBody>
      </p:sp>
      <p:sp>
        <p:nvSpPr>
          <p:cNvPr id="6" name="Footer Placeholder 5"/>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4EA40-3030-3F4F-8AAF-62D61F31437B}" type="datetime1">
              <a:rPr lang="en-US" smtClean="0"/>
              <a:t>8/2/16</a:t>
            </a:fld>
            <a:endParaRPr lang="en-US" dirty="0"/>
          </a:p>
        </p:txBody>
      </p:sp>
      <p:sp>
        <p:nvSpPr>
          <p:cNvPr id="6" name="Footer Placeholder 5"/>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A61055-61A8-914C-BA6E-6837E260DEC8}" type="datetime1">
              <a:rPr lang="en-US" smtClean="0"/>
              <a:t>8/2/16</a:t>
            </a:fld>
            <a:endParaRPr lang="en-US" dirty="0"/>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B0A366-3065-D746-93FD-B8A8F51748E5}" type="datetime1">
              <a:rPr lang="en-US" smtClean="0"/>
              <a:t>8/2/16</a:t>
            </a:fld>
            <a:endParaRPr lang="en-US" dirty="0"/>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803A5-6AB3-4F49-AA44-39635677E409}" type="datetime1">
              <a:rPr lang="en-US" smtClean="0"/>
              <a:t>8/2/16</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Mean Stack Tutorial One</a:t>
            </a:r>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 id="2147483664" r:id="rId13"/>
  </p:sldLayoutIdLst>
  <p:transition xmlns:p14="http://schemas.microsoft.com/office/powerpoint/2010/main" spd="slow">
    <p:wipe dir="d"/>
  </p:transition>
  <p:timing>
    <p:tnLst>
      <p:par>
        <p:cTn xmlns:p14="http://schemas.microsoft.com/office/powerpoint/2010/main" id="1" dur="indefinite" restart="never" nodeType="tmRoot"/>
      </p:par>
    </p:tnLst>
  </p:timing>
  <p:hf hdr="0" dt="0"/>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3.xml"/><Relationship Id="rId5" Type="http://schemas.openxmlformats.org/officeDocument/2006/relationships/notesSlide" Target="../notesSlides/notesSlide20.xml"/><Relationship Id="rId1" Type="http://schemas.openxmlformats.org/officeDocument/2006/relationships/tags" Target="../tags/tag7.xml"/><Relationship Id="rId2" Type="http://schemas.openxmlformats.org/officeDocument/2006/relationships/tags" Target="../tags/tag8.xml"/></Relationships>
</file>

<file path=ppt/slides/_rels/slide118.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3.xml"/><Relationship Id="rId5" Type="http://schemas.openxmlformats.org/officeDocument/2006/relationships/notesSlide" Target="../notesSlides/notesSlide21.xml"/><Relationship Id="rId1" Type="http://schemas.openxmlformats.org/officeDocument/2006/relationships/tags" Target="../tags/tag10.xml"/><Relationship Id="rId2" Type="http://schemas.openxmlformats.org/officeDocument/2006/relationships/tags" Target="../tags/tag11.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1" Type="http://schemas.openxmlformats.org/officeDocument/2006/relationships/tags" Target="../tags/tag13.xml"/><Relationship Id="rId2"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1" Type="http://schemas.openxmlformats.org/officeDocument/2006/relationships/tags" Target="../tags/tag15.xml"/><Relationship Id="rId2" Type="http://schemas.openxmlformats.org/officeDocument/2006/relationships/tags" Target="../tags/tag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0.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3.xml"/><Relationship Id="rId5" Type="http://schemas.openxmlformats.org/officeDocument/2006/relationships/notesSlide" Target="../notesSlides/notesSlide2.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g"/><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www.ohloh.net/" TargetMode="Externa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princeton.edu/~achaney/tmve/wiki100k/docs/Event-driven_programming.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nikhilm.github.io/uvbook/basics.html%23event-loop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roups.google.com/forum/%23!msg/nodejs/R5fDzBr0eEk/lrCKaJX_6vIJ"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jpeg"/><Relationship Id="rId8"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brew.sh/" TargetMode="External"/><Relationship Id="rId4" Type="http://schemas.openxmlformats.org/officeDocument/2006/relationships/hyperlink" Target="http://blog.teamtreehouse.com/install-node-js-npm-windows" TargetMode="External"/><Relationship Id="rId1" Type="http://schemas.openxmlformats.org/officeDocument/2006/relationships/slideLayout" Target="../slideLayouts/slideLayout3.xml"/><Relationship Id="rId2" Type="http://schemas.openxmlformats.org/officeDocument/2006/relationships/hyperlink" Target="https://nodejs.org/"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npmjs.org" TargetMode="External"/><Relationship Id="rId3" Type="http://schemas.openxmlformats.org/officeDocument/2006/relationships/image" Target="../media/image4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g"/><Relationship Id="rId3" Type="http://schemas.openxmlformats.org/officeDocument/2006/relationships/image" Target="../media/image4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g"/><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normAutofit/>
          </a:bodyPr>
          <a:lstStyle/>
          <a:p>
            <a:r>
              <a:rPr lang="en-US" dirty="0" smtClean="0"/>
              <a:t>Web Frame Work Using JavaScript</a:t>
            </a:r>
            <a:endParaRPr lang="en-US" dirty="0"/>
          </a:p>
        </p:txBody>
      </p:sp>
      <p:sp>
        <p:nvSpPr>
          <p:cNvPr id="3" name="Subtitle 2"/>
          <p:cNvSpPr>
            <a:spLocks noGrp="1"/>
          </p:cNvSpPr>
          <p:nvPr>
            <p:ph type="subTitle" idx="1"/>
            <p:custDataLst>
              <p:tags r:id="rId3"/>
            </p:custDataLst>
          </p:nvPr>
        </p:nvSpPr>
        <p:spPr/>
        <p:txBody>
          <a:bodyPr>
            <a:normAutofit/>
          </a:bodyPr>
          <a:lstStyle/>
          <a:p>
            <a:r>
              <a:rPr lang="en-US" sz="2400" dirty="0" err="1" smtClean="0">
                <a:latin typeface="+mn-lt"/>
              </a:rPr>
              <a:t>Vivek</a:t>
            </a:r>
            <a:r>
              <a:rPr lang="en-US" sz="2400" dirty="0" smtClean="0">
                <a:latin typeface="+mn-lt"/>
              </a:rPr>
              <a:t> Sharma</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rcRect l="-26735" r="-26735"/>
          <a:stretch>
            <a:fillRect/>
          </a:stretch>
        </p:blipFill>
        <p:spPr/>
      </p:pic>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10</a:t>
            </a:fld>
            <a:endParaRPr lang="en-US" dirty="0"/>
          </a:p>
        </p:txBody>
      </p:sp>
      <p:sp>
        <p:nvSpPr>
          <p:cNvPr id="8" name="TextBox 7"/>
          <p:cNvSpPr txBox="1"/>
          <p:nvPr/>
        </p:nvSpPr>
        <p:spPr>
          <a:xfrm>
            <a:off x="1181100" y="635000"/>
            <a:ext cx="7581900" cy="923330"/>
          </a:xfrm>
          <a:prstGeom prst="rect">
            <a:avLst/>
          </a:prstGeom>
          <a:noFill/>
        </p:spPr>
        <p:txBody>
          <a:bodyPr wrap="square" rtlCol="0">
            <a:spAutoFit/>
          </a:bodyPr>
          <a:lstStyle/>
          <a:p>
            <a:r>
              <a:rPr lang="en-US" sz="5400" b="1" cap="small" dirty="0">
                <a:solidFill>
                  <a:srgbClr val="003300"/>
                </a:solidFill>
                <a:latin typeface="+mj-lt"/>
                <a:ea typeface="+mj-ea"/>
                <a:cs typeface="+mj-cs"/>
              </a:rPr>
              <a:t>=Server Side </a:t>
            </a:r>
            <a:r>
              <a:rPr lang="en-US" sz="5400" b="1" cap="small" dirty="0" err="1">
                <a:solidFill>
                  <a:srgbClr val="003300"/>
                </a:solidFill>
                <a:latin typeface="+mj-lt"/>
                <a:ea typeface="+mj-ea"/>
                <a:cs typeface="+mj-cs"/>
              </a:rPr>
              <a:t>Javascript</a:t>
            </a:r>
            <a:r>
              <a:rPr lang="en-US" sz="5400" b="1" cap="small" dirty="0" smtClean="0">
                <a:solidFill>
                  <a:srgbClr val="003300"/>
                </a:solidFill>
                <a:latin typeface="+mj-lt"/>
                <a:ea typeface="+mj-ea"/>
                <a:cs typeface="+mj-cs"/>
              </a:rPr>
              <a:t>:</a:t>
            </a:r>
            <a:endParaRPr lang="en-US" sz="5400" b="1" cap="small" dirty="0">
              <a:solidFill>
                <a:srgbClr val="003300"/>
              </a:solidFill>
              <a:latin typeface="+mj-lt"/>
              <a:ea typeface="+mj-ea"/>
              <a:cs typeface="+mj-cs"/>
            </a:endParaRPr>
          </a:p>
        </p:txBody>
      </p:sp>
    </p:spTree>
    <p:extLst>
      <p:ext uri="{BB962C8B-B14F-4D97-AF65-F5344CB8AC3E}">
        <p14:creationId xmlns:p14="http://schemas.microsoft.com/office/powerpoint/2010/main" val="233953007"/>
      </p:ext>
    </p:extLst>
  </p:cSld>
  <p:clrMapOvr>
    <a:masterClrMapping/>
  </p:clrMapOvr>
  <p:transition xmlns:p14="http://schemas.microsoft.com/office/powerpoint/2010/mai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304800"/>
            <a:ext cx="8077200" cy="6019800"/>
          </a:xfrm>
          <a:prstGeom prst="rect">
            <a:avLst/>
          </a:prstGeom>
        </p:spPr>
        <p:txBody>
          <a:bodyPr vert="horz" lIns="91440" tIns="45720" rIns="91440" bIns="45720" rtlCol="0">
            <a:normAutofit fontScale="47500" lnSpcReduction="20000"/>
          </a:bodyPr>
          <a:lstStyle/>
          <a:p>
            <a:r>
              <a:rPr lang="en-US" dirty="0"/>
              <a:t>To understand it better, let’s go through a few code examples. </a:t>
            </a:r>
            <a:r>
              <a:rPr lang="en-US" dirty="0" smtClean="0"/>
              <a:t>Listing below shows </a:t>
            </a:r>
            <a:r>
              <a:rPr lang="en-US" dirty="0"/>
              <a:t>a small snippet of code that measures the time passed using </a:t>
            </a:r>
            <a:r>
              <a:rPr lang="en-US" dirty="0" err="1"/>
              <a:t>console.time</a:t>
            </a:r>
            <a:r>
              <a:rPr lang="en-US" dirty="0"/>
              <a:t> and </a:t>
            </a:r>
            <a:r>
              <a:rPr lang="en-US" dirty="0" err="1"/>
              <a:t>console.timeEnd</a:t>
            </a:r>
            <a:r>
              <a:rPr lang="en-US" dirty="0"/>
              <a:t> functions</a:t>
            </a:r>
            <a:r>
              <a:rPr lang="en-US" dirty="0" smtClean="0"/>
              <a:t>.</a:t>
            </a:r>
            <a:endParaRPr lang="en-US" dirty="0"/>
          </a:p>
          <a:p>
            <a:pPr marL="857250" lvl="2" indent="0">
              <a:buNone/>
            </a:pPr>
            <a:r>
              <a:rPr lang="en-US" sz="2900" i="1" dirty="0" err="1">
                <a:solidFill>
                  <a:srgbClr val="0000FF"/>
                </a:solidFill>
              </a:rPr>
              <a:t>console.time</a:t>
            </a:r>
            <a:r>
              <a:rPr lang="en-US" sz="2900" i="1" dirty="0">
                <a:solidFill>
                  <a:srgbClr val="0000FF"/>
                </a:solidFill>
              </a:rPr>
              <a:t>('timer');</a:t>
            </a:r>
          </a:p>
          <a:p>
            <a:pPr marL="857250" lvl="2" indent="0">
              <a:buNone/>
            </a:pPr>
            <a:r>
              <a:rPr lang="en-US" sz="2900" i="1" dirty="0" err="1">
                <a:solidFill>
                  <a:srgbClr val="0000FF"/>
                </a:solidFill>
              </a:rPr>
              <a:t>setTimeout</a:t>
            </a:r>
            <a:r>
              <a:rPr lang="en-US" sz="2900" i="1" dirty="0">
                <a:solidFill>
                  <a:srgbClr val="0000FF"/>
                </a:solidFill>
              </a:rPr>
              <a:t>(function(){</a:t>
            </a:r>
          </a:p>
          <a:p>
            <a:pPr marL="857250" lvl="2" indent="0">
              <a:buNone/>
            </a:pPr>
            <a:r>
              <a:rPr lang="en-US" sz="2900" i="1" dirty="0">
                <a:solidFill>
                  <a:srgbClr val="0000FF"/>
                </a:solidFill>
              </a:rPr>
              <a:t>   </a:t>
            </a:r>
            <a:r>
              <a:rPr lang="en-US" sz="2900" i="1" dirty="0" err="1">
                <a:solidFill>
                  <a:srgbClr val="0000FF"/>
                </a:solidFill>
              </a:rPr>
              <a:t>console.timeEnd</a:t>
            </a:r>
            <a:r>
              <a:rPr lang="en-US" sz="2900" i="1" dirty="0">
                <a:solidFill>
                  <a:srgbClr val="0000FF"/>
                </a:solidFill>
              </a:rPr>
              <a:t>('timer');</a:t>
            </a:r>
          </a:p>
          <a:p>
            <a:pPr marL="857250" lvl="2" indent="0">
              <a:buNone/>
            </a:pPr>
            <a:r>
              <a:rPr lang="en-US" sz="2900" i="1" dirty="0">
                <a:solidFill>
                  <a:srgbClr val="0000FF"/>
                </a:solidFill>
              </a:rPr>
              <a:t>},1000)</a:t>
            </a:r>
          </a:p>
          <a:p>
            <a:r>
              <a:rPr lang="en-US" dirty="0"/>
              <a:t>If you run this code, you should see a number quite close to what you would expect—in other words, 1000ms. This callback for the timeout is called from the </a:t>
            </a:r>
            <a:r>
              <a:rPr lang="en-US" dirty="0" err="1"/>
              <a:t>Node.js</a:t>
            </a:r>
            <a:r>
              <a:rPr lang="en-US" dirty="0"/>
              <a:t> event loop</a:t>
            </a:r>
            <a:r>
              <a:rPr lang="en-US" dirty="0" smtClean="0"/>
              <a:t>.</a:t>
            </a:r>
          </a:p>
          <a:p>
            <a:r>
              <a:rPr lang="en-US" dirty="0"/>
              <a:t>Now let’s write some code that takes a long time to execute, for instance, a </a:t>
            </a:r>
            <a:r>
              <a:rPr lang="en-US" dirty="0" err="1"/>
              <a:t>nonoptimized</a:t>
            </a:r>
            <a:r>
              <a:rPr lang="en-US" dirty="0"/>
              <a:t> method of calculating the nth Fibonacci number as shown </a:t>
            </a:r>
            <a:r>
              <a:rPr lang="en-US" dirty="0" smtClean="0"/>
              <a:t>in:</a:t>
            </a:r>
          </a:p>
          <a:p>
            <a:pPr marL="457200" lvl="1" indent="0">
              <a:buNone/>
            </a:pPr>
            <a:r>
              <a:rPr lang="en-US" i="1" dirty="0" err="1">
                <a:solidFill>
                  <a:srgbClr val="0000FF"/>
                </a:solidFill>
              </a:rPr>
              <a:t>console.time</a:t>
            </a:r>
            <a:r>
              <a:rPr lang="en-US" i="1" dirty="0">
                <a:solidFill>
                  <a:srgbClr val="0000FF"/>
                </a:solidFill>
              </a:rPr>
              <a:t>('</a:t>
            </a:r>
            <a:r>
              <a:rPr lang="en-US" i="1" dirty="0" err="1">
                <a:solidFill>
                  <a:srgbClr val="0000FF"/>
                </a:solidFill>
              </a:rPr>
              <a:t>timeit</a:t>
            </a:r>
            <a:r>
              <a:rPr lang="en-US" i="1" dirty="0">
                <a:solidFill>
                  <a:srgbClr val="0000FF"/>
                </a:solidFill>
              </a:rPr>
              <a:t>');</a:t>
            </a:r>
          </a:p>
          <a:p>
            <a:pPr marL="457200" lvl="1" indent="0">
              <a:buNone/>
            </a:pPr>
            <a:r>
              <a:rPr lang="en-US" i="1" dirty="0">
                <a:solidFill>
                  <a:srgbClr val="0000FF"/>
                </a:solidFill>
              </a:rPr>
              <a:t>function </a:t>
            </a:r>
            <a:r>
              <a:rPr lang="en-US" i="1" dirty="0" err="1">
                <a:solidFill>
                  <a:srgbClr val="0000FF"/>
                </a:solidFill>
              </a:rPr>
              <a:t>fibonacci</a:t>
            </a:r>
            <a:r>
              <a:rPr lang="en-US" i="1" dirty="0">
                <a:solidFill>
                  <a:srgbClr val="0000FF"/>
                </a:solidFill>
              </a:rPr>
              <a:t>(n) {</a:t>
            </a:r>
          </a:p>
          <a:p>
            <a:pPr marL="457200" lvl="1" indent="0">
              <a:buNone/>
            </a:pPr>
            <a:r>
              <a:rPr lang="en-US" i="1" dirty="0">
                <a:solidFill>
                  <a:srgbClr val="0000FF"/>
                </a:solidFill>
              </a:rPr>
              <a:t>    if (n &lt; 2)</a:t>
            </a:r>
          </a:p>
          <a:p>
            <a:pPr marL="457200" lvl="1" indent="0">
              <a:buNone/>
            </a:pPr>
            <a:r>
              <a:rPr lang="en-US" i="1" dirty="0">
                <a:solidFill>
                  <a:srgbClr val="0000FF"/>
                </a:solidFill>
              </a:rPr>
              <a:t>        return 1;</a:t>
            </a:r>
          </a:p>
          <a:p>
            <a:pPr marL="457200" lvl="1" indent="0">
              <a:buNone/>
            </a:pPr>
            <a:r>
              <a:rPr lang="en-US" i="1" dirty="0">
                <a:solidFill>
                  <a:srgbClr val="0000FF"/>
                </a:solidFill>
              </a:rPr>
              <a:t>    </a:t>
            </a:r>
            <a:r>
              <a:rPr lang="en-US" i="1" dirty="0" err="1">
                <a:solidFill>
                  <a:srgbClr val="0000FF"/>
                </a:solidFill>
              </a:rPr>
              <a:t>elses</a:t>
            </a:r>
            <a:endParaRPr lang="en-US" i="1" dirty="0">
              <a:solidFill>
                <a:srgbClr val="0000FF"/>
              </a:solidFill>
            </a:endParaRPr>
          </a:p>
          <a:p>
            <a:pPr marL="457200" lvl="1" indent="0">
              <a:buNone/>
            </a:pPr>
            <a:r>
              <a:rPr lang="en-US" i="1" dirty="0">
                <a:solidFill>
                  <a:srgbClr val="0000FF"/>
                </a:solidFill>
              </a:rPr>
              <a:t>        return </a:t>
            </a:r>
            <a:r>
              <a:rPr lang="en-US" i="1" dirty="0" err="1">
                <a:solidFill>
                  <a:srgbClr val="0000FF"/>
                </a:solidFill>
              </a:rPr>
              <a:t>fibonacci</a:t>
            </a:r>
            <a:r>
              <a:rPr lang="en-US" i="1" dirty="0">
                <a:solidFill>
                  <a:srgbClr val="0000FF"/>
                </a:solidFill>
              </a:rPr>
              <a:t>(n - 2) + </a:t>
            </a:r>
            <a:r>
              <a:rPr lang="en-US" i="1" dirty="0" err="1">
                <a:solidFill>
                  <a:srgbClr val="0000FF"/>
                </a:solidFill>
              </a:rPr>
              <a:t>fibonacci</a:t>
            </a:r>
            <a:r>
              <a:rPr lang="en-US" i="1" dirty="0">
                <a:solidFill>
                  <a:srgbClr val="0000FF"/>
                </a:solidFill>
              </a:rPr>
              <a:t>(n - 1);</a:t>
            </a:r>
          </a:p>
          <a:p>
            <a:pPr marL="457200" lvl="1" indent="0">
              <a:buNone/>
            </a:pPr>
            <a:r>
              <a:rPr lang="en-US" i="1" dirty="0">
                <a:solidFill>
                  <a:srgbClr val="0000FF"/>
                </a:solidFill>
              </a:rPr>
              <a:t>}</a:t>
            </a:r>
          </a:p>
          <a:p>
            <a:pPr marL="457200" lvl="1" indent="0">
              <a:buNone/>
            </a:pPr>
            <a:r>
              <a:rPr lang="en-US" i="1" dirty="0" err="1">
                <a:solidFill>
                  <a:srgbClr val="0000FF"/>
                </a:solidFill>
              </a:rPr>
              <a:t>fibonacci</a:t>
            </a:r>
            <a:r>
              <a:rPr lang="en-US" i="1" dirty="0">
                <a:solidFill>
                  <a:srgbClr val="0000FF"/>
                </a:solidFill>
              </a:rPr>
              <a:t>(44);             // modify this number based on your system performance</a:t>
            </a:r>
          </a:p>
          <a:p>
            <a:pPr marL="457200" lvl="1" indent="0">
              <a:buNone/>
            </a:pPr>
            <a:r>
              <a:rPr lang="en-US" i="1" dirty="0" err="1">
                <a:solidFill>
                  <a:srgbClr val="0000FF"/>
                </a:solidFill>
              </a:rPr>
              <a:t>console.timeEnd</a:t>
            </a:r>
            <a:r>
              <a:rPr lang="en-US" i="1" dirty="0">
                <a:solidFill>
                  <a:srgbClr val="0000FF"/>
                </a:solidFill>
              </a:rPr>
              <a:t>('</a:t>
            </a:r>
            <a:r>
              <a:rPr lang="en-US" i="1" dirty="0" err="1">
                <a:solidFill>
                  <a:srgbClr val="0000FF"/>
                </a:solidFill>
              </a:rPr>
              <a:t>timeit</a:t>
            </a:r>
            <a:r>
              <a:rPr lang="en-US" i="1" dirty="0">
                <a:solidFill>
                  <a:srgbClr val="0000FF"/>
                </a:solidFill>
              </a:rPr>
              <a:t>'); // On my system it takes about 9000ms (i.e. 9 seconds</a:t>
            </a:r>
            <a:r>
              <a:rPr lang="en-US" dirty="0" smtClean="0"/>
              <a:t>)</a:t>
            </a:r>
          </a:p>
          <a:p>
            <a:pPr marL="457200" lvl="1" indent="0">
              <a:buNone/>
            </a:pPr>
            <a:endParaRPr lang="en-US" dirty="0"/>
          </a:p>
          <a:p>
            <a:pPr marL="457200" lvl="1" indent="0">
              <a:buNone/>
            </a:pPr>
            <a:r>
              <a:rPr lang="en-US" sz="3400" dirty="0"/>
              <a:t>Now we have an event that can be raised from the </a:t>
            </a:r>
            <a:r>
              <a:rPr lang="en-US" sz="3400" dirty="0" err="1"/>
              <a:t>Node.js</a:t>
            </a:r>
            <a:r>
              <a:rPr lang="en-US" sz="3400" dirty="0"/>
              <a:t> event loop (</a:t>
            </a:r>
            <a:r>
              <a:rPr lang="en-US" sz="3400" dirty="0" err="1"/>
              <a:t>setTimeout</a:t>
            </a:r>
            <a:r>
              <a:rPr lang="en-US" sz="3400" dirty="0"/>
              <a:t>) and a function that can keep the JavaScript thread busy (</a:t>
            </a:r>
            <a:r>
              <a:rPr lang="en-US" sz="3400" dirty="0" err="1"/>
              <a:t>fibonacci</a:t>
            </a:r>
            <a:r>
              <a:rPr lang="en-US" sz="3400" dirty="0"/>
              <a:t>). We can now demonstrate starvation in </a:t>
            </a:r>
            <a:r>
              <a:rPr lang="en-US" sz="3400" dirty="0" err="1"/>
              <a:t>Node.js</a:t>
            </a:r>
            <a:r>
              <a:rPr lang="en-US" sz="3400" dirty="0"/>
              <a:t>. Let’s set up a time-out to execute. But before this time-out completes, we execute a function that takes a lot of CPU time and therefore holds up the CPU and the JavaScript thread. As this function is holding on to the JavaScript thread, the event loop cannot call anything else and therefore the time-out is </a:t>
            </a:r>
            <a:r>
              <a:rPr lang="en-US" sz="3400" dirty="0" smtClean="0"/>
              <a:t>delayed.</a:t>
            </a:r>
            <a:endParaRPr lang="en-US" sz="3400" dirty="0"/>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100</a:t>
            </a:fld>
            <a:endParaRPr lang="en-US" dirty="0"/>
          </a:p>
        </p:txBody>
      </p:sp>
    </p:spTree>
    <p:extLst>
      <p:ext uri="{BB962C8B-B14F-4D97-AF65-F5344CB8AC3E}">
        <p14:creationId xmlns:p14="http://schemas.microsoft.com/office/powerpoint/2010/main" val="3857439443"/>
      </p:ext>
    </p:extLst>
  </p:cSld>
  <p:clrMapOvr>
    <a:masterClrMapping/>
  </p:clrMapOvr>
  <p:transition xmlns:p14="http://schemas.microsoft.com/office/powerpoint/2010/mai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304800"/>
            <a:ext cx="8077200" cy="6019800"/>
          </a:xfrm>
          <a:prstGeom prst="rect">
            <a:avLst/>
          </a:prstGeom>
        </p:spPr>
        <p:txBody>
          <a:bodyPr vert="horz" lIns="91440" tIns="45720" rIns="91440" bIns="45720" rtlCol="0">
            <a:normAutofit/>
          </a:bodyPr>
          <a:lstStyle/>
          <a:p>
            <a:pPr marL="0" indent="0">
              <a:buNone/>
            </a:pPr>
            <a:r>
              <a:rPr lang="en-US" sz="1400" dirty="0">
                <a:solidFill>
                  <a:srgbClr val="0000FF"/>
                </a:solidFill>
              </a:rPr>
              <a:t>// utility </a:t>
            </a:r>
            <a:r>
              <a:rPr lang="en-US" sz="1400" dirty="0" err="1">
                <a:solidFill>
                  <a:srgbClr val="0000FF"/>
                </a:solidFill>
              </a:rPr>
              <a:t>funcion</a:t>
            </a:r>
            <a:endParaRPr lang="en-US" sz="1400" dirty="0">
              <a:solidFill>
                <a:srgbClr val="0000FF"/>
              </a:solidFill>
            </a:endParaRPr>
          </a:p>
          <a:p>
            <a:pPr marL="0" indent="0">
              <a:buNone/>
            </a:pPr>
            <a:r>
              <a:rPr lang="en-US" sz="1400" dirty="0">
                <a:solidFill>
                  <a:srgbClr val="0000FF"/>
                </a:solidFill>
              </a:rPr>
              <a:t>function </a:t>
            </a:r>
            <a:r>
              <a:rPr lang="en-US" sz="1400" dirty="0" err="1">
                <a:solidFill>
                  <a:srgbClr val="0000FF"/>
                </a:solidFill>
              </a:rPr>
              <a:t>fibonacci</a:t>
            </a:r>
            <a:r>
              <a:rPr lang="en-US" sz="1400" dirty="0">
                <a:solidFill>
                  <a:srgbClr val="0000FF"/>
                </a:solidFill>
              </a:rPr>
              <a:t>(n) {</a:t>
            </a:r>
          </a:p>
          <a:p>
            <a:pPr marL="0" indent="0">
              <a:buNone/>
            </a:pPr>
            <a:r>
              <a:rPr lang="en-US" sz="1400" dirty="0">
                <a:solidFill>
                  <a:srgbClr val="0000FF"/>
                </a:solidFill>
              </a:rPr>
              <a:t>    if (n &lt; 2)</a:t>
            </a:r>
          </a:p>
          <a:p>
            <a:pPr marL="0" indent="0">
              <a:buNone/>
            </a:pPr>
            <a:r>
              <a:rPr lang="en-US" sz="1400" dirty="0">
                <a:solidFill>
                  <a:srgbClr val="0000FF"/>
                </a:solidFill>
              </a:rPr>
              <a:t>        return 1;</a:t>
            </a:r>
          </a:p>
          <a:p>
            <a:pPr marL="0" indent="0">
              <a:buNone/>
            </a:pPr>
            <a:r>
              <a:rPr lang="en-US" sz="1400" dirty="0">
                <a:solidFill>
                  <a:srgbClr val="0000FF"/>
                </a:solidFill>
              </a:rPr>
              <a:t>    else</a:t>
            </a:r>
          </a:p>
          <a:p>
            <a:pPr marL="0" indent="0">
              <a:buNone/>
            </a:pPr>
            <a:r>
              <a:rPr lang="en-US" sz="1400" dirty="0">
                <a:solidFill>
                  <a:srgbClr val="0000FF"/>
                </a:solidFill>
              </a:rPr>
              <a:t>        return </a:t>
            </a:r>
            <a:r>
              <a:rPr lang="en-US" sz="1400" dirty="0" err="1">
                <a:solidFill>
                  <a:srgbClr val="0000FF"/>
                </a:solidFill>
              </a:rPr>
              <a:t>fibonacci</a:t>
            </a:r>
            <a:r>
              <a:rPr lang="en-US" sz="1400" dirty="0">
                <a:solidFill>
                  <a:srgbClr val="0000FF"/>
                </a:solidFill>
              </a:rPr>
              <a:t>(n - 2) + </a:t>
            </a:r>
            <a:r>
              <a:rPr lang="en-US" sz="1400" dirty="0" err="1">
                <a:solidFill>
                  <a:srgbClr val="0000FF"/>
                </a:solidFill>
              </a:rPr>
              <a:t>fibonacci</a:t>
            </a:r>
            <a:r>
              <a:rPr lang="en-US" sz="1400" dirty="0">
                <a:solidFill>
                  <a:srgbClr val="0000FF"/>
                </a:solidFill>
              </a:rPr>
              <a:t>(n - 1);</a:t>
            </a:r>
          </a:p>
          <a:p>
            <a:pPr marL="0" indent="0">
              <a:buNone/>
            </a:pPr>
            <a:r>
              <a:rPr lang="en-US" sz="1400" dirty="0" smtClean="0">
                <a:solidFill>
                  <a:srgbClr val="0000FF"/>
                </a:solidFill>
              </a:rPr>
              <a:t>}</a:t>
            </a:r>
            <a:endParaRPr lang="en-US" sz="1400" dirty="0">
              <a:solidFill>
                <a:srgbClr val="0000FF"/>
              </a:solidFill>
            </a:endParaRPr>
          </a:p>
          <a:p>
            <a:pPr marL="0" indent="0">
              <a:buNone/>
            </a:pPr>
            <a:r>
              <a:rPr lang="en-US" sz="1400" dirty="0">
                <a:solidFill>
                  <a:srgbClr val="0000FF"/>
                </a:solidFill>
              </a:rPr>
              <a:t>// setup the timer</a:t>
            </a:r>
          </a:p>
          <a:p>
            <a:pPr marL="0" indent="0">
              <a:buNone/>
            </a:pPr>
            <a:r>
              <a:rPr lang="en-US" sz="1400" dirty="0" err="1">
                <a:solidFill>
                  <a:srgbClr val="0000FF"/>
                </a:solidFill>
              </a:rPr>
              <a:t>console.time</a:t>
            </a:r>
            <a:r>
              <a:rPr lang="en-US" sz="1400" dirty="0">
                <a:solidFill>
                  <a:srgbClr val="0000FF"/>
                </a:solidFill>
              </a:rPr>
              <a:t>('timer');</a:t>
            </a:r>
          </a:p>
          <a:p>
            <a:pPr marL="0" indent="0">
              <a:buNone/>
            </a:pPr>
            <a:r>
              <a:rPr lang="en-US" sz="1400" dirty="0" err="1">
                <a:solidFill>
                  <a:srgbClr val="0000FF"/>
                </a:solidFill>
              </a:rPr>
              <a:t>setTimeout</a:t>
            </a:r>
            <a:r>
              <a:rPr lang="en-US" sz="1400" dirty="0">
                <a:solidFill>
                  <a:srgbClr val="0000FF"/>
                </a:solidFill>
              </a:rPr>
              <a:t>(function () {</a:t>
            </a:r>
          </a:p>
          <a:p>
            <a:pPr marL="0" indent="0">
              <a:buNone/>
            </a:pPr>
            <a:r>
              <a:rPr lang="en-US" sz="1400" dirty="0">
                <a:solidFill>
                  <a:srgbClr val="0000FF"/>
                </a:solidFill>
              </a:rPr>
              <a:t>    </a:t>
            </a:r>
            <a:r>
              <a:rPr lang="en-US" sz="1400" dirty="0" err="1">
                <a:solidFill>
                  <a:srgbClr val="0000FF"/>
                </a:solidFill>
              </a:rPr>
              <a:t>console.timeEnd</a:t>
            </a:r>
            <a:r>
              <a:rPr lang="en-US" sz="1400" dirty="0">
                <a:solidFill>
                  <a:srgbClr val="0000FF"/>
                </a:solidFill>
              </a:rPr>
              <a:t>('timer'); // Prints much more than 1000ms</a:t>
            </a:r>
          </a:p>
          <a:p>
            <a:pPr marL="0" indent="0">
              <a:buNone/>
            </a:pPr>
            <a:r>
              <a:rPr lang="en-US" sz="1400" dirty="0">
                <a:solidFill>
                  <a:srgbClr val="0000FF"/>
                </a:solidFill>
              </a:rPr>
              <a:t>}, 1000</a:t>
            </a:r>
            <a:r>
              <a:rPr lang="en-US" sz="1400" dirty="0" smtClean="0">
                <a:solidFill>
                  <a:srgbClr val="0000FF"/>
                </a:solidFill>
              </a:rPr>
              <a:t>)</a:t>
            </a:r>
            <a:endParaRPr lang="en-US" sz="1400" dirty="0">
              <a:solidFill>
                <a:srgbClr val="0000FF"/>
              </a:solidFill>
            </a:endParaRPr>
          </a:p>
          <a:p>
            <a:pPr marL="0" indent="0">
              <a:buNone/>
            </a:pPr>
            <a:r>
              <a:rPr lang="en-US" sz="1400" dirty="0">
                <a:solidFill>
                  <a:srgbClr val="0000FF"/>
                </a:solidFill>
              </a:rPr>
              <a:t>// Start the long running operation</a:t>
            </a:r>
          </a:p>
          <a:p>
            <a:pPr marL="0" indent="0">
              <a:buNone/>
            </a:pPr>
            <a:r>
              <a:rPr lang="en-US" sz="1400" dirty="0" err="1">
                <a:solidFill>
                  <a:srgbClr val="0000FF"/>
                </a:solidFill>
              </a:rPr>
              <a:t>fibonacci</a:t>
            </a:r>
            <a:r>
              <a:rPr lang="en-US" sz="1400" dirty="0">
                <a:solidFill>
                  <a:srgbClr val="0000FF"/>
                </a:solidFill>
              </a:rPr>
              <a:t>(44)</a:t>
            </a:r>
            <a:r>
              <a:rPr lang="en-US" sz="1400" dirty="0" smtClean="0">
                <a:solidFill>
                  <a:srgbClr val="0000FF"/>
                </a:solidFill>
              </a:rPr>
              <a:t>;</a:t>
            </a:r>
          </a:p>
          <a:p>
            <a:pPr marL="0" indent="0">
              <a:buNone/>
            </a:pPr>
            <a:endParaRPr lang="en-US" sz="1400" dirty="0" smtClean="0">
              <a:solidFill>
                <a:srgbClr val="0000FF"/>
              </a:solidFill>
            </a:endParaRPr>
          </a:p>
          <a:p>
            <a:pPr marL="0" indent="0">
              <a:buNone/>
            </a:pPr>
            <a:r>
              <a:rPr lang="en-US" sz="1400" dirty="0"/>
              <a:t>One lesson here is that </a:t>
            </a:r>
            <a:r>
              <a:rPr lang="en-US" sz="1400" dirty="0" err="1"/>
              <a:t>Node.js</a:t>
            </a:r>
            <a:r>
              <a:rPr lang="en-US" sz="1400" dirty="0"/>
              <a:t> is not the best option if you have a high CPU task that you need to do on a client request in a </a:t>
            </a:r>
            <a:r>
              <a:rPr lang="en-US" sz="1400" dirty="0" err="1"/>
              <a:t>multiclient</a:t>
            </a:r>
            <a:r>
              <a:rPr lang="en-US" sz="1400" dirty="0"/>
              <a:t> server environment. However, if this is the case, you will be very hard-pressed to find a scalable software solution in any platform. Most high CPU tasks should take place offline and are generally offloaded to a database server using things such as materialized views, map reduce, and so on. Most web applications access the results of these computations over the network, and this is where </a:t>
            </a:r>
            <a:r>
              <a:rPr lang="en-US" sz="1400" dirty="0" err="1"/>
              <a:t>Node.js</a:t>
            </a:r>
            <a:r>
              <a:rPr lang="en-US" sz="1400" dirty="0"/>
              <a:t> shines—evented network I/O.</a:t>
            </a:r>
          </a:p>
          <a:p>
            <a:pPr marL="0" indent="0">
              <a:buNone/>
            </a:pPr>
            <a:r>
              <a:rPr lang="en-US" sz="1400" dirty="0"/>
              <a:t>Now that you understand what an event loop means and the implications of the fact that JavaScript portion of </a:t>
            </a:r>
            <a:r>
              <a:rPr lang="en-US" sz="1400" dirty="0" err="1"/>
              <a:t>Node.js</a:t>
            </a:r>
            <a:r>
              <a:rPr lang="en-US" sz="1400" dirty="0"/>
              <a:t> is single-threaded, let’s take another look at why </a:t>
            </a:r>
            <a:r>
              <a:rPr lang="en-US" sz="1400" dirty="0" err="1"/>
              <a:t>Node.js</a:t>
            </a:r>
            <a:r>
              <a:rPr lang="en-US" sz="1400" dirty="0"/>
              <a:t> is great for I/O applications.</a:t>
            </a:r>
          </a:p>
          <a:p>
            <a:pPr marL="0" indent="0">
              <a:buNone/>
            </a:pPr>
            <a:endParaRPr lang="en-US" sz="1400" dirty="0">
              <a:solidFill>
                <a:srgbClr val="0000FF"/>
              </a:solidFill>
            </a:endParaRPr>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101</a:t>
            </a:fld>
            <a:endParaRPr lang="en-US" dirty="0"/>
          </a:p>
        </p:txBody>
      </p:sp>
    </p:spTree>
    <p:extLst>
      <p:ext uri="{BB962C8B-B14F-4D97-AF65-F5344CB8AC3E}">
        <p14:creationId xmlns:p14="http://schemas.microsoft.com/office/powerpoint/2010/main" val="1388245361"/>
      </p:ext>
    </p:extLst>
  </p:cSld>
  <p:clrMapOvr>
    <a:masterClrMapping/>
  </p:clrMapOvr>
  <p:transition xmlns:p14="http://schemas.microsoft.com/office/powerpoint/2010/mai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44768"/>
          </a:xfrm>
        </p:spPr>
        <p:txBody>
          <a:bodyPr>
            <a:normAutofit fontScale="90000"/>
          </a:bodyPr>
          <a:lstStyle/>
          <a:p>
            <a:r>
              <a:rPr lang="en-US" dirty="0"/>
              <a:t>Data-Intensive Applications</a:t>
            </a:r>
          </a:p>
        </p:txBody>
      </p:sp>
      <p:sp>
        <p:nvSpPr>
          <p:cNvPr id="3" name="Content Placeholder 2"/>
          <p:cNvSpPr>
            <a:spLocks noGrp="1"/>
          </p:cNvSpPr>
          <p:nvPr>
            <p:ph idx="1"/>
          </p:nvPr>
        </p:nvSpPr>
        <p:spPr>
          <a:xfrm>
            <a:off x="762000" y="1066801"/>
            <a:ext cx="8077200" cy="4826976"/>
          </a:xfrm>
        </p:spPr>
        <p:txBody>
          <a:bodyPr>
            <a:normAutofit/>
          </a:bodyPr>
          <a:lstStyle/>
          <a:p>
            <a:r>
              <a:rPr lang="en-US" sz="1700" dirty="0" err="1"/>
              <a:t>Node.js</a:t>
            </a:r>
            <a:r>
              <a:rPr lang="en-US" sz="1700" dirty="0"/>
              <a:t> is great for data-intensive applications. As we have seen, using a single thread means that </a:t>
            </a:r>
            <a:r>
              <a:rPr lang="en-US" sz="1700" dirty="0" err="1"/>
              <a:t>Node.js</a:t>
            </a:r>
            <a:r>
              <a:rPr lang="en-US" sz="1700" dirty="0"/>
              <a:t> has an extremely low-memory footprint when used as a web server and can potentially serve a lot more requests. Consider the simple scenario of a data intensive application that serves a dataset from a database to clients via HTTP. We know that gathering the data needed to respond to the client query takes a long time compared to executing code and/or reading data from RAM. </a:t>
            </a:r>
            <a:endParaRPr lang="en-US" sz="1700" dirty="0" smtClean="0"/>
          </a:p>
          <a:p>
            <a:endParaRPr lang="en-US" dirty="0"/>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19400"/>
            <a:ext cx="7620000" cy="2084832"/>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102</a:t>
            </a:fld>
            <a:endParaRPr lang="en-US" dirty="0"/>
          </a:p>
        </p:txBody>
      </p:sp>
    </p:spTree>
    <p:extLst>
      <p:ext uri="{BB962C8B-B14F-4D97-AF65-F5344CB8AC3E}">
        <p14:creationId xmlns:p14="http://schemas.microsoft.com/office/powerpoint/2010/main" val="301935925"/>
      </p:ext>
    </p:extLst>
  </p:cSld>
  <p:clrMapOvr>
    <a:masterClrMapping/>
  </p:clrMapOvr>
  <p:transition xmlns:p14="http://schemas.microsoft.com/office/powerpoint/2010/mai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44768"/>
          </a:xfrm>
        </p:spPr>
        <p:txBody>
          <a:bodyPr>
            <a:normAutofit fontScale="90000"/>
          </a:bodyPr>
          <a:lstStyle/>
          <a:p>
            <a:r>
              <a:rPr lang="en-US" dirty="0"/>
              <a:t>Data-Intensive Applications</a:t>
            </a:r>
          </a:p>
        </p:txBody>
      </p:sp>
      <p:sp>
        <p:nvSpPr>
          <p:cNvPr id="3" name="Content Placeholder 2"/>
          <p:cNvSpPr>
            <a:spLocks noGrp="1"/>
          </p:cNvSpPr>
          <p:nvPr>
            <p:ph idx="1"/>
          </p:nvPr>
        </p:nvSpPr>
        <p:spPr>
          <a:xfrm>
            <a:off x="762000" y="1066800"/>
            <a:ext cx="8077200" cy="5410199"/>
          </a:xfrm>
        </p:spPr>
        <p:txBody>
          <a:bodyPr>
            <a:normAutofit fontScale="77500" lnSpcReduction="20000"/>
          </a:bodyPr>
          <a:lstStyle/>
          <a:p>
            <a:r>
              <a:rPr lang="en-US" sz="1400" dirty="0"/>
              <a:t>The same server in </a:t>
            </a:r>
            <a:r>
              <a:rPr lang="en-US" sz="1400" dirty="0" err="1"/>
              <a:t>Node.js</a:t>
            </a:r>
            <a:r>
              <a:rPr lang="en-US" sz="1400" dirty="0"/>
              <a:t> is shown in Figure 2-7. All the work is going to be inside a single thread, which results in lesser memory consumption and, due to the lack of thread context switching, lesser CPU load. Implementation-wise, the </a:t>
            </a:r>
            <a:r>
              <a:rPr lang="en-US" sz="1400" dirty="0" err="1"/>
              <a:t>handleClientRequest</a:t>
            </a:r>
            <a:r>
              <a:rPr lang="en-US" sz="1400" dirty="0"/>
              <a:t> is a simple function that calls out to the database (using a callback). When that callback returns, it completes the request using the request object it captured with a JavaScript closure. </a:t>
            </a:r>
            <a:endParaRPr lang="en-US" sz="14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500" dirty="0" smtClean="0"/>
          </a:p>
          <a:p>
            <a:endParaRPr lang="en-US" sz="1500" dirty="0"/>
          </a:p>
          <a:p>
            <a:pPr marL="0" indent="0">
              <a:buNone/>
            </a:pPr>
            <a:endParaRPr lang="en-US" sz="1500" dirty="0" smtClean="0">
              <a:solidFill>
                <a:srgbClr val="0000FF"/>
              </a:solidFill>
            </a:endParaRPr>
          </a:p>
          <a:p>
            <a:pPr marL="0" indent="0">
              <a:buNone/>
            </a:pPr>
            <a:endParaRPr lang="en-US" sz="1500" dirty="0">
              <a:solidFill>
                <a:srgbClr val="0000FF"/>
              </a:solidFill>
            </a:endParaRPr>
          </a:p>
          <a:p>
            <a:pPr marL="0" indent="0">
              <a:buNone/>
            </a:pPr>
            <a:endParaRPr lang="en-US" sz="1500" dirty="0" smtClean="0">
              <a:solidFill>
                <a:srgbClr val="0000FF"/>
              </a:solidFill>
            </a:endParaRPr>
          </a:p>
          <a:p>
            <a:pPr marL="0" indent="0">
              <a:buNone/>
            </a:pPr>
            <a:r>
              <a:rPr lang="en-US" sz="1500" dirty="0" smtClean="0">
                <a:solidFill>
                  <a:srgbClr val="0000FF"/>
                </a:solidFill>
              </a:rPr>
              <a:t>function </a:t>
            </a:r>
            <a:r>
              <a:rPr lang="en-US" sz="1500" dirty="0" err="1">
                <a:solidFill>
                  <a:srgbClr val="0000FF"/>
                </a:solidFill>
              </a:rPr>
              <a:t>handleClientRequest</a:t>
            </a:r>
            <a:r>
              <a:rPr lang="en-US" sz="1500" dirty="0">
                <a:solidFill>
                  <a:srgbClr val="0000FF"/>
                </a:solidFill>
              </a:rPr>
              <a:t>(request) {</a:t>
            </a:r>
          </a:p>
          <a:p>
            <a:pPr marL="0" indent="0">
              <a:buNone/>
            </a:pPr>
            <a:r>
              <a:rPr lang="en-US" sz="1500" dirty="0">
                <a:solidFill>
                  <a:srgbClr val="0000FF"/>
                </a:solidFill>
              </a:rPr>
              <a:t>    </a:t>
            </a:r>
            <a:r>
              <a:rPr lang="en-US" sz="1500" dirty="0" err="1">
                <a:solidFill>
                  <a:srgbClr val="0000FF"/>
                </a:solidFill>
              </a:rPr>
              <a:t>makeDbCall</a:t>
            </a:r>
            <a:r>
              <a:rPr lang="en-US" sz="1500" dirty="0">
                <a:solidFill>
                  <a:srgbClr val="0000FF"/>
                </a:solidFill>
              </a:rPr>
              <a:t>(</a:t>
            </a:r>
            <a:r>
              <a:rPr lang="en-US" sz="1500" dirty="0" err="1">
                <a:solidFill>
                  <a:srgbClr val="0000FF"/>
                </a:solidFill>
              </a:rPr>
              <a:t>request.someInfo</a:t>
            </a:r>
            <a:r>
              <a:rPr lang="en-US" sz="1500" dirty="0">
                <a:solidFill>
                  <a:srgbClr val="0000FF"/>
                </a:solidFill>
              </a:rPr>
              <a:t>, function (result) {</a:t>
            </a:r>
          </a:p>
          <a:p>
            <a:pPr marL="0" indent="0">
              <a:buNone/>
            </a:pPr>
            <a:r>
              <a:rPr lang="en-US" sz="1500" dirty="0">
                <a:solidFill>
                  <a:srgbClr val="0000FF"/>
                </a:solidFill>
              </a:rPr>
              <a:t>        // The request corresponds to the correct </a:t>
            </a:r>
            <a:r>
              <a:rPr lang="en-US" sz="1500" dirty="0" err="1">
                <a:solidFill>
                  <a:srgbClr val="0000FF"/>
                </a:solidFill>
              </a:rPr>
              <a:t>db</a:t>
            </a:r>
            <a:r>
              <a:rPr lang="en-US" sz="1500" dirty="0">
                <a:solidFill>
                  <a:srgbClr val="0000FF"/>
                </a:solidFill>
              </a:rPr>
              <a:t> result because of closure</a:t>
            </a:r>
          </a:p>
          <a:p>
            <a:pPr marL="0" indent="0">
              <a:buNone/>
            </a:pPr>
            <a:r>
              <a:rPr lang="en-US" sz="1500" dirty="0">
                <a:solidFill>
                  <a:srgbClr val="0000FF"/>
                </a:solidFill>
              </a:rPr>
              <a:t>        </a:t>
            </a:r>
            <a:r>
              <a:rPr lang="en-US" sz="1500" dirty="0" err="1">
                <a:solidFill>
                  <a:srgbClr val="0000FF"/>
                </a:solidFill>
              </a:rPr>
              <a:t>request.complete</a:t>
            </a:r>
            <a:r>
              <a:rPr lang="en-US" sz="1500" dirty="0">
                <a:solidFill>
                  <a:srgbClr val="0000FF"/>
                </a:solidFill>
              </a:rPr>
              <a:t>(result);</a:t>
            </a:r>
          </a:p>
          <a:p>
            <a:pPr marL="0" indent="0">
              <a:buNone/>
            </a:pPr>
            <a:r>
              <a:rPr lang="en-US" sz="1500" dirty="0">
                <a:solidFill>
                  <a:srgbClr val="0000FF"/>
                </a:solidFill>
              </a:rPr>
              <a:t>    });</a:t>
            </a:r>
          </a:p>
          <a:p>
            <a:pPr marL="0" indent="0">
              <a:buNone/>
            </a:pPr>
            <a:r>
              <a:rPr lang="en-US" sz="1500" dirty="0" smtClean="0">
                <a:solidFill>
                  <a:srgbClr val="0000FF"/>
                </a:solidFill>
              </a:rPr>
              <a:t>}</a:t>
            </a:r>
          </a:p>
          <a:p>
            <a:pPr marL="0" indent="0">
              <a:buNone/>
            </a:pPr>
            <a:r>
              <a:rPr lang="en-US" sz="1500" dirty="0"/>
              <a:t>Note that the HTTP request to the database is also managed by the event loop. The advantage of having </a:t>
            </a:r>
            <a:r>
              <a:rPr lang="en-US" sz="1500" dirty="0" err="1"/>
              <a:t>async</a:t>
            </a:r>
            <a:r>
              <a:rPr lang="en-US" sz="1500" dirty="0"/>
              <a:t> IO and why JavaScript + </a:t>
            </a:r>
            <a:r>
              <a:rPr lang="en-US" sz="1500" dirty="0" err="1"/>
              <a:t>Node.js</a:t>
            </a:r>
            <a:r>
              <a:rPr lang="en-US" sz="1500" dirty="0"/>
              <a:t> is a great fit for data-intensive applications should now be clear</a:t>
            </a:r>
            <a:r>
              <a:rPr lang="en-US" sz="1500" dirty="0" smtClean="0"/>
              <a:t>.</a:t>
            </a:r>
            <a:endParaRPr lang="en-US" sz="1500" dirty="0"/>
          </a:p>
        </p:txBody>
      </p:sp>
      <p:sp>
        <p:nvSpPr>
          <p:cNvPr id="5" name="TextBox 4"/>
          <p:cNvSpPr txBox="1"/>
          <p:nvPr/>
        </p:nvSpPr>
        <p:spPr>
          <a:xfrm>
            <a:off x="1286932" y="5113867"/>
            <a:ext cx="7552267" cy="369332"/>
          </a:xfrm>
          <a:prstGeom prst="rect">
            <a:avLst/>
          </a:prstGeom>
          <a:noFill/>
        </p:spPr>
        <p:txBody>
          <a:bodyPr wrap="square" rtlCol="0">
            <a:spAutoFit/>
          </a:bodyPr>
          <a:lstStyle/>
          <a:p>
            <a:endParaRPr lang="en-US" dirty="0"/>
          </a:p>
        </p:txBody>
      </p:sp>
      <p:pic>
        <p:nvPicPr>
          <p:cNvPr id="6" name="Picture 5"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05000"/>
            <a:ext cx="7162800" cy="2971800"/>
          </a:xfrm>
          <a:prstGeom prst="rect">
            <a:avLst/>
          </a:prstGeom>
        </p:spPr>
      </p:pic>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103</a:t>
            </a:fld>
            <a:endParaRPr lang="en-US" dirty="0"/>
          </a:p>
        </p:txBody>
      </p:sp>
    </p:spTree>
    <p:extLst>
      <p:ext uri="{BB962C8B-B14F-4D97-AF65-F5344CB8AC3E}">
        <p14:creationId xmlns:p14="http://schemas.microsoft.com/office/powerpoint/2010/main" val="2456125836"/>
      </p:ext>
    </p:extLst>
  </p:cSld>
  <p:clrMapOvr>
    <a:masterClrMapping/>
  </p:clrMapOvr>
  <p:transition xmlns:p14="http://schemas.microsoft.com/office/powerpoint/2010/mai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lstStyle/>
          <a:p>
            <a:r>
              <a:rPr lang="en-US" dirty="0"/>
              <a:t>The V8 JavaScript Engine</a:t>
            </a:r>
          </a:p>
        </p:txBody>
      </p:sp>
      <p:sp>
        <p:nvSpPr>
          <p:cNvPr id="3" name="Content Placeholder 2"/>
          <p:cNvSpPr>
            <a:spLocks noGrp="1"/>
          </p:cNvSpPr>
          <p:nvPr>
            <p:ph idx="1"/>
          </p:nvPr>
        </p:nvSpPr>
        <p:spPr>
          <a:xfrm>
            <a:off x="762000" y="1219201"/>
            <a:ext cx="8077200" cy="4674576"/>
          </a:xfrm>
        </p:spPr>
        <p:txBody>
          <a:bodyPr>
            <a:normAutofit/>
          </a:bodyPr>
          <a:lstStyle/>
          <a:p>
            <a:r>
              <a:rPr lang="en-US" sz="1800" dirty="0"/>
              <a:t>It is worth mentioning that all the JavaScript inside </a:t>
            </a:r>
            <a:r>
              <a:rPr lang="en-US" sz="1800" dirty="0" err="1"/>
              <a:t>Node.js</a:t>
            </a:r>
            <a:r>
              <a:rPr lang="en-US" sz="1800" dirty="0"/>
              <a:t> is executed by the V8 JavaScript engine. V8 came into being with the Google Chrome project. V8 is the part of Chrome that runs the JavaScript when you visit a web page.</a:t>
            </a:r>
          </a:p>
          <a:p>
            <a:r>
              <a:rPr lang="en-US" sz="1800" dirty="0"/>
              <a:t>Anybody who has done any web development knows how amazing Google Chrome has been for the web. The browser usage statistics reflect that quite clearly. According to w3schools.org (www.w3schools.com/browsers/</a:t>
            </a:r>
            <a:r>
              <a:rPr lang="en-US" sz="1800" dirty="0" err="1"/>
              <a:t>browsers_stats.asp</a:t>
            </a:r>
            <a:r>
              <a:rPr lang="en-US" sz="1800" dirty="0"/>
              <a:t>), nearly 56% of Internet users who visit their web site are now using Google Chrome. There are lots of reasons for this, but V8 and its speed is a very important factor. Besides speed, another reason for using V8 is that the Google engineers made it easy to integrate into other projects, and that it is platform independent.</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104</a:t>
            </a:fld>
            <a:endParaRPr lang="en-US" dirty="0"/>
          </a:p>
        </p:txBody>
      </p:sp>
    </p:spTree>
    <p:extLst>
      <p:ext uri="{BB962C8B-B14F-4D97-AF65-F5344CB8AC3E}">
        <p14:creationId xmlns:p14="http://schemas.microsoft.com/office/powerpoint/2010/main" val="2164133090"/>
      </p:ext>
    </p:extLst>
  </p:cSld>
  <p:clrMapOvr>
    <a:masterClrMapping/>
  </p:clrMapOvr>
  <p:transition xmlns:p14="http://schemas.microsoft.com/office/powerpoint/2010/mai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stcardImage_GetYourHandsDir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57200"/>
            <a:ext cx="7848600" cy="5410200"/>
          </a:xfrm>
          <a:prstGeom prst="rect">
            <a:avLst/>
          </a:prstGeom>
        </p:spPr>
      </p:pic>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105</a:t>
            </a:fld>
            <a:endParaRPr lang="en-US" dirty="0"/>
          </a:p>
        </p:txBody>
      </p:sp>
    </p:spTree>
    <p:extLst>
      <p:ext uri="{BB962C8B-B14F-4D97-AF65-F5344CB8AC3E}">
        <p14:creationId xmlns:p14="http://schemas.microsoft.com/office/powerpoint/2010/main" val="156587925"/>
      </p:ext>
    </p:extLst>
  </p:cSld>
  <p:clrMapOvr>
    <a:masterClrMapping/>
  </p:clrMapOvr>
  <p:transition xmlns:p14="http://schemas.microsoft.com/office/powerpoint/2010/mai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lstStyle/>
          <a:p>
            <a:r>
              <a:rPr lang="en-US" dirty="0"/>
              <a:t>Adding Work to the Event Queue</a:t>
            </a:r>
          </a:p>
        </p:txBody>
      </p:sp>
      <p:sp>
        <p:nvSpPr>
          <p:cNvPr id="3" name="Content Placeholder 2"/>
          <p:cNvSpPr>
            <a:spLocks noGrp="1"/>
          </p:cNvSpPr>
          <p:nvPr>
            <p:ph idx="1"/>
          </p:nvPr>
        </p:nvSpPr>
        <p:spPr>
          <a:xfrm>
            <a:off x="762000" y="1219201"/>
            <a:ext cx="8077200" cy="4674576"/>
          </a:xfrm>
        </p:spPr>
        <p:txBody>
          <a:bodyPr>
            <a:normAutofit/>
          </a:bodyPr>
          <a:lstStyle/>
          <a:p>
            <a:r>
              <a:rPr lang="en-US" sz="1800" dirty="0"/>
              <a:t>As you create </a:t>
            </a:r>
            <a:r>
              <a:rPr lang="en-US" sz="1800" dirty="0" err="1"/>
              <a:t>Node.js</a:t>
            </a:r>
            <a:r>
              <a:rPr lang="en-US" sz="1800" dirty="0"/>
              <a:t> applications and design code, you need to keep in mind the event model described in the previous section. To leverage the scalability and performance of the event model, make sure you break up work into chunks that can be performed as a series of callbacks</a:t>
            </a:r>
            <a:r>
              <a:rPr lang="en-US" sz="1800" dirty="0" smtClean="0"/>
              <a:t>.</a:t>
            </a:r>
          </a:p>
          <a:p>
            <a:pPr marL="0" indent="0">
              <a:buNone/>
            </a:pPr>
            <a:endParaRPr lang="en-US" sz="1800" dirty="0"/>
          </a:p>
          <a:p>
            <a:pPr lvl="1">
              <a:buFont typeface="Wingdings" charset="2"/>
              <a:buChar char="u"/>
            </a:pPr>
            <a:r>
              <a:rPr lang="en-US" sz="1400" dirty="0"/>
              <a:t>When you have designed your code correctly, you can use the event model to schedule work on the event queue. In </a:t>
            </a:r>
            <a:r>
              <a:rPr lang="en-US" sz="1400" dirty="0" err="1"/>
              <a:t>Node.js</a:t>
            </a:r>
            <a:r>
              <a:rPr lang="en-US" sz="1400" dirty="0"/>
              <a:t> applications, you schedule work on the event queue by passing a callback function using one of these methods:</a:t>
            </a:r>
          </a:p>
          <a:p>
            <a:pPr lvl="1">
              <a:buFont typeface="Wingdings" charset="2"/>
              <a:buChar char="u"/>
            </a:pPr>
            <a:r>
              <a:rPr lang="en-US" sz="1400" dirty="0" smtClean="0"/>
              <a:t>Make </a:t>
            </a:r>
            <a:r>
              <a:rPr lang="en-US" sz="1400" dirty="0"/>
              <a:t>a call to one of the blocking I/O library calls, such as writing to a file or connecting to a database.</a:t>
            </a:r>
          </a:p>
          <a:p>
            <a:pPr lvl="1">
              <a:buFont typeface="Wingdings" charset="2"/>
              <a:buChar char="u"/>
            </a:pPr>
            <a:r>
              <a:rPr lang="en-US" sz="1400" dirty="0" smtClean="0"/>
              <a:t>Add </a:t>
            </a:r>
            <a:r>
              <a:rPr lang="en-US" sz="1400" dirty="0"/>
              <a:t>an event listener to a built-in event such as an </a:t>
            </a:r>
            <a:r>
              <a:rPr lang="en-US" sz="1400" dirty="0" err="1"/>
              <a:t>http.request</a:t>
            </a:r>
            <a:r>
              <a:rPr lang="en-US" sz="1400" dirty="0"/>
              <a:t> or </a:t>
            </a:r>
            <a:r>
              <a:rPr lang="en-US" sz="1400" dirty="0" err="1"/>
              <a:t>server.connection</a:t>
            </a:r>
            <a:r>
              <a:rPr lang="en-US" sz="1400" dirty="0"/>
              <a:t>.</a:t>
            </a:r>
          </a:p>
          <a:p>
            <a:pPr lvl="1">
              <a:buFont typeface="Wingdings" charset="2"/>
              <a:buChar char="u"/>
            </a:pPr>
            <a:r>
              <a:rPr lang="en-US" sz="1400" dirty="0" smtClean="0"/>
              <a:t>Create </a:t>
            </a:r>
            <a:r>
              <a:rPr lang="en-US" sz="1400" dirty="0"/>
              <a:t>your own event emitters and add custom listeners to them.</a:t>
            </a:r>
          </a:p>
          <a:p>
            <a:pPr lvl="1">
              <a:buFont typeface="Wingdings" charset="2"/>
              <a:buChar char="u"/>
            </a:pPr>
            <a:r>
              <a:rPr lang="en-US" sz="1400" dirty="0" smtClean="0"/>
              <a:t>Using </a:t>
            </a:r>
            <a:r>
              <a:rPr lang="en-US" sz="1400" dirty="0"/>
              <a:t>the </a:t>
            </a:r>
            <a:r>
              <a:rPr lang="en-US" sz="1400" dirty="0" err="1"/>
              <a:t>process.nextTick</a:t>
            </a:r>
            <a:r>
              <a:rPr lang="en-US" sz="1400" dirty="0"/>
              <a:t> option to schedule work to be picked up on the next cycle of the event loop.</a:t>
            </a:r>
          </a:p>
          <a:p>
            <a:pPr lvl="1">
              <a:buFont typeface="Wingdings" charset="2"/>
              <a:buChar char="u"/>
            </a:pPr>
            <a:r>
              <a:rPr lang="en-US" sz="1400" dirty="0" smtClean="0"/>
              <a:t>Use </a:t>
            </a:r>
            <a:r>
              <a:rPr lang="en-US" sz="1400" dirty="0"/>
              <a:t>timers to schedule work to be done after a particular amount of time or at periodic intervals</a:t>
            </a:r>
            <a:r>
              <a:rPr lang="en-US" sz="1400" dirty="0" smtClean="0"/>
              <a:t>.</a:t>
            </a:r>
            <a:endParaRPr lang="en-US" sz="1400" dirty="0"/>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106</a:t>
            </a:fld>
            <a:endParaRPr lang="en-US" dirty="0"/>
          </a:p>
        </p:txBody>
      </p:sp>
    </p:spTree>
    <p:extLst>
      <p:ext uri="{BB962C8B-B14F-4D97-AF65-F5344CB8AC3E}">
        <p14:creationId xmlns:p14="http://schemas.microsoft.com/office/powerpoint/2010/main" val="2427596950"/>
      </p:ext>
    </p:extLst>
  </p:cSld>
  <p:clrMapOvr>
    <a:masterClrMapping/>
  </p:clrMapOvr>
  <p:transition xmlns:p14="http://schemas.microsoft.com/office/powerpoint/2010/mai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492368"/>
          </a:xfrm>
        </p:spPr>
        <p:txBody>
          <a:bodyPr>
            <a:normAutofit fontScale="90000"/>
          </a:bodyPr>
          <a:lstStyle/>
          <a:p>
            <a:r>
              <a:rPr lang="en-US" dirty="0" smtClean="0"/>
              <a:t>Timers:</a:t>
            </a:r>
            <a:endParaRPr lang="en-US" dirty="0"/>
          </a:p>
        </p:txBody>
      </p:sp>
      <p:sp>
        <p:nvSpPr>
          <p:cNvPr id="3" name="Content Placeholder 2"/>
          <p:cNvSpPr>
            <a:spLocks noGrp="1"/>
          </p:cNvSpPr>
          <p:nvPr>
            <p:ph idx="1"/>
          </p:nvPr>
        </p:nvSpPr>
        <p:spPr>
          <a:xfrm>
            <a:off x="762000" y="838200"/>
            <a:ext cx="8077200" cy="5055577"/>
          </a:xfrm>
        </p:spPr>
        <p:txBody>
          <a:bodyPr>
            <a:normAutofit fontScale="55000" lnSpcReduction="20000"/>
          </a:bodyPr>
          <a:lstStyle/>
          <a:p>
            <a:r>
              <a:rPr lang="en-US" sz="2200" dirty="0" smtClean="0"/>
              <a:t>One of the uses is to delay </a:t>
            </a:r>
            <a:r>
              <a:rPr lang="en-US" sz="2200" dirty="0"/>
              <a:t>execution of code for a period of time. </a:t>
            </a:r>
            <a:endParaRPr lang="en-US" sz="2200" dirty="0" smtClean="0"/>
          </a:p>
          <a:p>
            <a:r>
              <a:rPr lang="en-US" sz="2200" dirty="0" smtClean="0"/>
              <a:t>Can be useful for the cleanup activities.</a:t>
            </a:r>
          </a:p>
          <a:p>
            <a:r>
              <a:rPr lang="en-US" sz="2200" dirty="0" smtClean="0"/>
              <a:t>Three manifestations : </a:t>
            </a:r>
          </a:p>
          <a:p>
            <a:pPr lvl="1">
              <a:buFont typeface="Wingdings" charset="2"/>
              <a:buChar char="Ø"/>
            </a:pPr>
            <a:r>
              <a:rPr lang="en-US" sz="2500" dirty="0" smtClean="0"/>
              <a:t>Timeout,</a:t>
            </a:r>
          </a:p>
          <a:p>
            <a:pPr lvl="1">
              <a:buFont typeface="Wingdings" charset="2"/>
              <a:buChar char="Ø"/>
            </a:pPr>
            <a:r>
              <a:rPr lang="en-US" sz="2500" dirty="0" smtClean="0"/>
              <a:t> </a:t>
            </a:r>
            <a:r>
              <a:rPr lang="en-US" sz="2500" dirty="0"/>
              <a:t>interval, </a:t>
            </a:r>
            <a:r>
              <a:rPr lang="en-US" sz="2500" dirty="0" smtClean="0"/>
              <a:t>and</a:t>
            </a:r>
          </a:p>
          <a:p>
            <a:pPr lvl="1">
              <a:buFont typeface="Wingdings" charset="2"/>
              <a:buChar char="Ø"/>
            </a:pPr>
            <a:r>
              <a:rPr lang="en-US" sz="2500" dirty="0" smtClean="0"/>
              <a:t> </a:t>
            </a:r>
            <a:r>
              <a:rPr lang="en-US" sz="2500" dirty="0"/>
              <a:t>immediate timers</a:t>
            </a:r>
            <a:r>
              <a:rPr lang="en-US" sz="2500" dirty="0" smtClean="0"/>
              <a:t>.</a:t>
            </a:r>
          </a:p>
          <a:p>
            <a:pPr marL="457200" lvl="1" indent="0">
              <a:buNone/>
            </a:pPr>
            <a:endParaRPr lang="en-US" sz="2500" dirty="0" smtClean="0"/>
          </a:p>
          <a:p>
            <a:r>
              <a:rPr lang="en-US" sz="2200" b="1" dirty="0" smtClean="0"/>
              <a:t>Timeout</a:t>
            </a:r>
            <a:r>
              <a:rPr lang="en-US" sz="2200" dirty="0" smtClean="0"/>
              <a:t> </a:t>
            </a:r>
            <a:r>
              <a:rPr lang="en-US" sz="2200" dirty="0"/>
              <a:t>timers are used to delay work for a specific amount of time. When that time expires, the callback function is executed, and the timer goes away. You should use timeouts for work that needs to be performed only once.</a:t>
            </a:r>
          </a:p>
          <a:p>
            <a:pPr marL="457200" lvl="1" indent="0">
              <a:buNone/>
            </a:pPr>
            <a:endParaRPr lang="en-US" sz="2200" dirty="0"/>
          </a:p>
          <a:p>
            <a:pPr marL="457200" lvl="1" indent="0">
              <a:buNone/>
            </a:pPr>
            <a:r>
              <a:rPr lang="en-US" sz="2200" dirty="0" err="1" smtClean="0">
                <a:solidFill>
                  <a:srgbClr val="0000FF"/>
                </a:solidFill>
              </a:rPr>
              <a:t>setTimeout</a:t>
            </a:r>
            <a:r>
              <a:rPr lang="en-US" sz="2200" dirty="0">
                <a:solidFill>
                  <a:srgbClr val="0000FF"/>
                </a:solidFill>
              </a:rPr>
              <a:t>(callback, </a:t>
            </a:r>
            <a:r>
              <a:rPr lang="en-US" sz="2200" dirty="0" err="1">
                <a:solidFill>
                  <a:srgbClr val="0000FF"/>
                </a:solidFill>
              </a:rPr>
              <a:t>delayMilliSeconds</a:t>
            </a:r>
            <a:r>
              <a:rPr lang="en-US" sz="2200" dirty="0">
                <a:solidFill>
                  <a:srgbClr val="0000FF"/>
                </a:solidFill>
              </a:rPr>
              <a:t>, [</a:t>
            </a:r>
            <a:r>
              <a:rPr lang="en-US" sz="2200" dirty="0" err="1">
                <a:solidFill>
                  <a:srgbClr val="0000FF"/>
                </a:solidFill>
              </a:rPr>
              <a:t>args</a:t>
            </a:r>
            <a:r>
              <a:rPr lang="en-US" sz="2200" dirty="0">
                <a:solidFill>
                  <a:srgbClr val="0000FF"/>
                </a:solidFill>
              </a:rPr>
              <a:t>]) method built into </a:t>
            </a:r>
            <a:r>
              <a:rPr lang="en-US" sz="2200" dirty="0" err="1">
                <a:solidFill>
                  <a:srgbClr val="0000FF"/>
                </a:solidFill>
              </a:rPr>
              <a:t>Node.js</a:t>
            </a:r>
            <a:r>
              <a:rPr lang="en-US" sz="2200" dirty="0">
                <a:solidFill>
                  <a:srgbClr val="0000FF"/>
                </a:solidFill>
              </a:rPr>
              <a:t>. </a:t>
            </a:r>
            <a:endParaRPr lang="en-US" sz="2200" dirty="0" smtClean="0">
              <a:solidFill>
                <a:srgbClr val="0000FF"/>
              </a:solidFill>
            </a:endParaRPr>
          </a:p>
          <a:p>
            <a:pPr marL="457200" lvl="1" indent="0">
              <a:buNone/>
            </a:pPr>
            <a:endParaRPr lang="en-US" sz="2200" dirty="0"/>
          </a:p>
          <a:p>
            <a:pPr marL="457200" lvl="1" indent="0">
              <a:buNone/>
            </a:pPr>
            <a:r>
              <a:rPr lang="en-US" sz="2200" dirty="0" smtClean="0"/>
              <a:t>When </a:t>
            </a:r>
            <a:r>
              <a:rPr lang="en-US" sz="2200" dirty="0"/>
              <a:t>you call </a:t>
            </a:r>
            <a:r>
              <a:rPr lang="en-US" sz="2200" dirty="0" err="1"/>
              <a:t>setTimeout</a:t>
            </a:r>
            <a:r>
              <a:rPr lang="en-US" sz="2200" dirty="0"/>
              <a:t>(), the callback function is executed after </a:t>
            </a:r>
            <a:r>
              <a:rPr lang="en-US" sz="2200" dirty="0" err="1"/>
              <a:t>delayMilliSeconds</a:t>
            </a:r>
            <a:r>
              <a:rPr lang="en-US" sz="2200" dirty="0"/>
              <a:t> has expired. For example, the following executes </a:t>
            </a:r>
            <a:r>
              <a:rPr lang="en-US" sz="2200" dirty="0" err="1"/>
              <a:t>myFunc</a:t>
            </a:r>
            <a:r>
              <a:rPr lang="en-US" sz="2200" dirty="0"/>
              <a:t>() after a second:</a:t>
            </a:r>
          </a:p>
          <a:p>
            <a:pPr marL="457200" lvl="1" indent="0">
              <a:buNone/>
            </a:pPr>
            <a:r>
              <a:rPr lang="en-US" sz="2200" dirty="0" err="1"/>
              <a:t>setTimeout</a:t>
            </a:r>
            <a:r>
              <a:rPr lang="en-US" sz="2200" dirty="0"/>
              <a:t>(</a:t>
            </a:r>
            <a:r>
              <a:rPr lang="en-US" sz="2200" dirty="0" err="1"/>
              <a:t>myFunc</a:t>
            </a:r>
            <a:r>
              <a:rPr lang="en-US" sz="2200" dirty="0"/>
              <a:t>, 1000);</a:t>
            </a:r>
          </a:p>
          <a:p>
            <a:pPr marL="457200" lvl="1" indent="0">
              <a:buNone/>
            </a:pPr>
            <a:endParaRPr lang="en-US" sz="2200" dirty="0"/>
          </a:p>
          <a:p>
            <a:pPr marL="457200" lvl="1" indent="0">
              <a:buNone/>
            </a:pPr>
            <a:r>
              <a:rPr lang="en-US" sz="2200" dirty="0"/>
              <a:t>The </a:t>
            </a:r>
            <a:r>
              <a:rPr lang="en-US" sz="2200" dirty="0" err="1"/>
              <a:t>setTimeout</a:t>
            </a:r>
            <a:r>
              <a:rPr lang="en-US" sz="2200" dirty="0"/>
              <a:t>() function returns a timer object ID, and you can pass this ID to </a:t>
            </a:r>
            <a:r>
              <a:rPr lang="en-US" sz="2200" dirty="0" err="1"/>
              <a:t>clearTimeout</a:t>
            </a:r>
            <a:r>
              <a:rPr lang="en-US" sz="2200" dirty="0"/>
              <a:t>(</a:t>
            </a:r>
            <a:r>
              <a:rPr lang="en-US" sz="2200" dirty="0" err="1"/>
              <a:t>timeoutId</a:t>
            </a:r>
            <a:r>
              <a:rPr lang="en-US" sz="2200" dirty="0"/>
              <a:t>) at any time before </a:t>
            </a:r>
            <a:r>
              <a:rPr lang="en-US" sz="2200" dirty="0" err="1"/>
              <a:t>delayMilliSeconds</a:t>
            </a:r>
            <a:r>
              <a:rPr lang="en-US" sz="2200" dirty="0"/>
              <a:t> expires to cancel the timeout function. For example</a:t>
            </a:r>
            <a:r>
              <a:rPr lang="en-US" sz="2200" dirty="0" smtClean="0"/>
              <a:t>:</a:t>
            </a:r>
          </a:p>
          <a:p>
            <a:pPr marL="457200" lvl="1" indent="0">
              <a:buNone/>
            </a:pPr>
            <a:endParaRPr lang="en-US" sz="2200" dirty="0"/>
          </a:p>
          <a:p>
            <a:pPr marL="457200" lvl="1" indent="0">
              <a:buNone/>
            </a:pPr>
            <a:r>
              <a:rPr lang="en-US" sz="2200" dirty="0" err="1"/>
              <a:t>myTimeout</a:t>
            </a:r>
            <a:r>
              <a:rPr lang="en-US" sz="2200" dirty="0"/>
              <a:t> =  </a:t>
            </a:r>
            <a:r>
              <a:rPr lang="en-US" sz="2200" dirty="0" err="1"/>
              <a:t>setTimeout</a:t>
            </a:r>
            <a:r>
              <a:rPr lang="en-US" sz="2200" dirty="0"/>
              <a:t>(</a:t>
            </a:r>
            <a:r>
              <a:rPr lang="en-US" sz="2200" dirty="0" err="1"/>
              <a:t>myFunc</a:t>
            </a:r>
            <a:r>
              <a:rPr lang="en-US" sz="2200" dirty="0"/>
              <a:t>, 100000);</a:t>
            </a:r>
          </a:p>
          <a:p>
            <a:pPr marL="457200" lvl="1" indent="0">
              <a:buNone/>
            </a:pPr>
            <a:r>
              <a:rPr lang="en-US" sz="2200" dirty="0"/>
              <a:t>...</a:t>
            </a:r>
          </a:p>
          <a:p>
            <a:pPr marL="457200" lvl="1" indent="0">
              <a:buNone/>
            </a:pPr>
            <a:r>
              <a:rPr lang="en-US" sz="2200" dirty="0" err="1"/>
              <a:t>clearTimeout</a:t>
            </a:r>
            <a:r>
              <a:rPr lang="en-US" sz="2200" dirty="0"/>
              <a:t>(</a:t>
            </a:r>
            <a:r>
              <a:rPr lang="en-US" sz="2200" dirty="0" err="1"/>
              <a:t>myTimeout</a:t>
            </a:r>
            <a:r>
              <a:rPr lang="en-US" sz="2200" dirty="0"/>
              <a:t>);</a:t>
            </a:r>
          </a:p>
          <a:p>
            <a:pPr marL="457200" lvl="1" indent="0">
              <a:buNone/>
            </a:pPr>
            <a:endParaRPr lang="en-US" sz="2200" dirty="0"/>
          </a:p>
          <a:p>
            <a:pPr marL="457200" lvl="1" indent="0">
              <a:buNone/>
            </a:pPr>
            <a:r>
              <a:rPr lang="en-US" sz="2200" dirty="0"/>
              <a:t>The code in </a:t>
            </a:r>
            <a:r>
              <a:rPr lang="en-US" sz="2200" dirty="0" smtClean="0"/>
              <a:t>above implements </a:t>
            </a:r>
            <a:r>
              <a:rPr lang="en-US" sz="2200" dirty="0"/>
              <a:t>a series of simple timeouts that call the </a:t>
            </a:r>
            <a:r>
              <a:rPr lang="en-US" sz="2200" dirty="0" err="1"/>
              <a:t>simpleTimeout</a:t>
            </a:r>
            <a:r>
              <a:rPr lang="en-US" sz="2200" dirty="0"/>
              <a:t>() function, which outputs the number of milliseconds since the timeout was scheduled. Notice that it doesn’t matter in which order </a:t>
            </a:r>
            <a:r>
              <a:rPr lang="en-US" sz="2200" dirty="0" err="1"/>
              <a:t>setTimeout</a:t>
            </a:r>
            <a:r>
              <a:rPr lang="en-US" sz="2200" dirty="0"/>
              <a:t>() is </a:t>
            </a:r>
            <a:r>
              <a:rPr lang="en-US" sz="2200" dirty="0" smtClean="0"/>
              <a:t>called.</a:t>
            </a:r>
          </a:p>
          <a:p>
            <a:pPr marL="457200" lvl="1" indent="0">
              <a:buNone/>
            </a:pPr>
            <a:r>
              <a:rPr lang="en-US" sz="2200" dirty="0" smtClean="0"/>
              <a:t> </a:t>
            </a:r>
            <a:r>
              <a:rPr lang="en-US" sz="2200" dirty="0"/>
              <a:t>Reference : timer_Implementation_1.js</a:t>
            </a:r>
          </a:p>
          <a:p>
            <a:pPr marL="457200" lvl="1" indent="0">
              <a:buNone/>
            </a:pPr>
            <a:endParaRPr lang="en-US" sz="18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107</a:t>
            </a:fld>
            <a:endParaRPr lang="en-US" dirty="0"/>
          </a:p>
        </p:txBody>
      </p:sp>
    </p:spTree>
    <p:extLst>
      <p:ext uri="{BB962C8B-B14F-4D97-AF65-F5344CB8AC3E}">
        <p14:creationId xmlns:p14="http://schemas.microsoft.com/office/powerpoint/2010/main" val="1485610406"/>
      </p:ext>
    </p:extLst>
  </p:cSld>
  <p:clrMapOvr>
    <a:masterClrMapping/>
  </p:clrMapOvr>
  <p:transition xmlns:p14="http://schemas.microsoft.com/office/powerpoint/2010/mai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Intervals:</a:t>
            </a:r>
            <a:endParaRPr lang="en-US" dirty="0"/>
          </a:p>
        </p:txBody>
      </p:sp>
      <p:sp>
        <p:nvSpPr>
          <p:cNvPr id="3" name="Content Placeholder 2"/>
          <p:cNvSpPr>
            <a:spLocks noGrp="1"/>
          </p:cNvSpPr>
          <p:nvPr>
            <p:ph idx="1"/>
          </p:nvPr>
        </p:nvSpPr>
        <p:spPr>
          <a:xfrm>
            <a:off x="762000" y="1066801"/>
            <a:ext cx="8077200" cy="4826976"/>
          </a:xfrm>
        </p:spPr>
        <p:txBody>
          <a:bodyPr>
            <a:normAutofit/>
          </a:bodyPr>
          <a:lstStyle/>
          <a:p>
            <a:r>
              <a:rPr lang="en-US" sz="1600" dirty="0" smtClean="0"/>
              <a:t>Used to preform the work on a repeatedly on a delayed interval.</a:t>
            </a:r>
          </a:p>
          <a:p>
            <a:r>
              <a:rPr lang="en-US" sz="1600" dirty="0" smtClean="0"/>
              <a:t>Used for the work that has to be performed at regular intervals.</a:t>
            </a:r>
          </a:p>
          <a:p>
            <a:r>
              <a:rPr lang="en-US" sz="1600" dirty="0"/>
              <a:t>You create interval timers by using </a:t>
            </a:r>
            <a:r>
              <a:rPr lang="en-US" sz="1600" dirty="0" smtClean="0"/>
              <a:t>the following syntax:</a:t>
            </a:r>
          </a:p>
          <a:p>
            <a:pPr marL="0" indent="0">
              <a:buNone/>
            </a:pPr>
            <a:endParaRPr lang="en-US" sz="1600" dirty="0" smtClean="0"/>
          </a:p>
          <a:p>
            <a:pPr lvl="1"/>
            <a:r>
              <a:rPr lang="en-US" sz="1600" dirty="0" smtClean="0">
                <a:solidFill>
                  <a:srgbClr val="0000FF"/>
                </a:solidFill>
              </a:rPr>
              <a:t> </a:t>
            </a:r>
            <a:r>
              <a:rPr lang="en-US" sz="1600" i="1" dirty="0" err="1">
                <a:solidFill>
                  <a:srgbClr val="0000FF"/>
                </a:solidFill>
              </a:rPr>
              <a:t>setInterval</a:t>
            </a:r>
            <a:r>
              <a:rPr lang="en-US" sz="1600" i="1" dirty="0">
                <a:solidFill>
                  <a:srgbClr val="0000FF"/>
                </a:solidFill>
              </a:rPr>
              <a:t>(callback, </a:t>
            </a:r>
            <a:r>
              <a:rPr lang="en-US" sz="1600" i="1" dirty="0" err="1">
                <a:solidFill>
                  <a:srgbClr val="0000FF"/>
                </a:solidFill>
              </a:rPr>
              <a:t>delayMilliSeconds</a:t>
            </a:r>
            <a:r>
              <a:rPr lang="en-US" sz="1600" i="1" dirty="0">
                <a:solidFill>
                  <a:srgbClr val="0000FF"/>
                </a:solidFill>
              </a:rPr>
              <a:t>, [</a:t>
            </a:r>
            <a:r>
              <a:rPr lang="en-US" sz="1600" i="1" dirty="0" err="1">
                <a:solidFill>
                  <a:srgbClr val="0000FF"/>
                </a:solidFill>
              </a:rPr>
              <a:t>args</a:t>
            </a:r>
            <a:r>
              <a:rPr lang="en-US" sz="1600" i="1" dirty="0">
                <a:solidFill>
                  <a:srgbClr val="0000FF"/>
                </a:solidFill>
              </a:rPr>
              <a:t>]) </a:t>
            </a:r>
            <a:endParaRPr lang="en-US" sz="1600" i="1" dirty="0" smtClean="0">
              <a:solidFill>
                <a:srgbClr val="0000FF"/>
              </a:solidFill>
            </a:endParaRPr>
          </a:p>
          <a:p>
            <a:pPr marL="457200" lvl="1" indent="0">
              <a:buNone/>
            </a:pPr>
            <a:endParaRPr lang="en-US" sz="1600" dirty="0" smtClean="0"/>
          </a:p>
          <a:p>
            <a:pPr marL="457200" lvl="1" indent="0">
              <a:buNone/>
            </a:pPr>
            <a:r>
              <a:rPr lang="en-US" sz="1600" dirty="0" smtClean="0"/>
              <a:t>This method </a:t>
            </a:r>
            <a:r>
              <a:rPr lang="en-US" sz="1600" dirty="0"/>
              <a:t>that is built into </a:t>
            </a:r>
            <a:r>
              <a:rPr lang="en-US" sz="1600" dirty="0" err="1"/>
              <a:t>Node.js</a:t>
            </a:r>
            <a:r>
              <a:rPr lang="en-US" sz="1600" dirty="0"/>
              <a:t>. When you call </a:t>
            </a:r>
            <a:r>
              <a:rPr lang="en-US" sz="1600" dirty="0" err="1"/>
              <a:t>setInterval</a:t>
            </a:r>
            <a:r>
              <a:rPr lang="en-US" sz="1600" dirty="0"/>
              <a:t>(), the callback function is executed every interval after </a:t>
            </a:r>
            <a:r>
              <a:rPr lang="en-US" sz="1600" dirty="0" err="1"/>
              <a:t>delayMilliSeconds</a:t>
            </a:r>
            <a:r>
              <a:rPr lang="en-US" sz="1600" dirty="0"/>
              <a:t> has expired. For example, the following executes </a:t>
            </a:r>
            <a:r>
              <a:rPr lang="en-US" sz="1600" dirty="0" err="1"/>
              <a:t>myCallBack</a:t>
            </a:r>
            <a:r>
              <a:rPr lang="en-US" sz="1600" dirty="0"/>
              <a:t> </a:t>
            </a:r>
            <a:r>
              <a:rPr lang="en-US" sz="1600" dirty="0" smtClean="0"/>
              <a:t>(</a:t>
            </a:r>
            <a:r>
              <a:rPr lang="en-US" sz="1600" dirty="0"/>
              <a:t>) every second:</a:t>
            </a:r>
          </a:p>
          <a:p>
            <a:r>
              <a:rPr lang="en-US" sz="1600" dirty="0" err="1"/>
              <a:t>setInterval</a:t>
            </a:r>
            <a:r>
              <a:rPr lang="en-US" sz="1600" dirty="0" smtClean="0"/>
              <a:t>(</a:t>
            </a:r>
            <a:r>
              <a:rPr lang="en-US" sz="1600" dirty="0" err="1" smtClean="0"/>
              <a:t>myCallBack</a:t>
            </a:r>
            <a:r>
              <a:rPr lang="en-US" sz="1600" dirty="0" smtClean="0"/>
              <a:t>, </a:t>
            </a:r>
            <a:r>
              <a:rPr lang="en-US" sz="1600" dirty="0"/>
              <a:t>1000)</a:t>
            </a:r>
            <a:r>
              <a:rPr lang="en-US" sz="1600" dirty="0" smtClean="0"/>
              <a:t>;</a:t>
            </a:r>
            <a:endParaRPr lang="en-US" sz="1600" dirty="0"/>
          </a:p>
          <a:p>
            <a:r>
              <a:rPr lang="en-US" sz="1600" dirty="0"/>
              <a:t>The </a:t>
            </a:r>
            <a:r>
              <a:rPr lang="en-US" sz="1600" dirty="0" err="1"/>
              <a:t>setInterval</a:t>
            </a:r>
            <a:r>
              <a:rPr lang="en-US" sz="1600" dirty="0"/>
              <a:t>() function returns a timer object ID, and you can pass this ID to </a:t>
            </a:r>
            <a:r>
              <a:rPr lang="en-US" sz="1600" dirty="0" err="1"/>
              <a:t>clearInterval</a:t>
            </a:r>
            <a:r>
              <a:rPr lang="en-US" sz="1600" dirty="0"/>
              <a:t>(</a:t>
            </a:r>
            <a:r>
              <a:rPr lang="en-US" sz="1600" dirty="0" err="1"/>
              <a:t>intervalId</a:t>
            </a:r>
            <a:r>
              <a:rPr lang="en-US" sz="1600" dirty="0"/>
              <a:t>) at any time before </a:t>
            </a:r>
            <a:r>
              <a:rPr lang="en-US" sz="1600" dirty="0" err="1"/>
              <a:t>delayMilliSeconds</a:t>
            </a:r>
            <a:r>
              <a:rPr lang="en-US" sz="1600" dirty="0"/>
              <a:t> expires to cancel the timeout function. For example</a:t>
            </a:r>
            <a:r>
              <a:rPr lang="en-US" sz="1600" dirty="0" smtClean="0"/>
              <a:t>:</a:t>
            </a:r>
          </a:p>
          <a:p>
            <a:pPr lvl="1"/>
            <a:r>
              <a:rPr lang="en-US" sz="1600" i="1" dirty="0" err="1">
                <a:solidFill>
                  <a:srgbClr val="0000FF"/>
                </a:solidFill>
              </a:rPr>
              <a:t>myInterval</a:t>
            </a:r>
            <a:r>
              <a:rPr lang="en-US" sz="1600" i="1" dirty="0">
                <a:solidFill>
                  <a:srgbClr val="0000FF"/>
                </a:solidFill>
              </a:rPr>
              <a:t> =  </a:t>
            </a:r>
            <a:r>
              <a:rPr lang="en-US" sz="1600" i="1" dirty="0" err="1">
                <a:solidFill>
                  <a:srgbClr val="0000FF"/>
                </a:solidFill>
              </a:rPr>
              <a:t>setInterval</a:t>
            </a:r>
            <a:r>
              <a:rPr lang="en-US" sz="1600" i="1" dirty="0">
                <a:solidFill>
                  <a:srgbClr val="0000FF"/>
                </a:solidFill>
              </a:rPr>
              <a:t>(</a:t>
            </a:r>
            <a:r>
              <a:rPr lang="en-US" sz="1600" i="1" dirty="0" err="1">
                <a:solidFill>
                  <a:srgbClr val="0000FF"/>
                </a:solidFill>
              </a:rPr>
              <a:t>myFunc</a:t>
            </a:r>
            <a:r>
              <a:rPr lang="en-US" sz="1600" i="1" dirty="0">
                <a:solidFill>
                  <a:srgbClr val="0000FF"/>
                </a:solidFill>
              </a:rPr>
              <a:t>, 100000);</a:t>
            </a:r>
          </a:p>
          <a:p>
            <a:pPr lvl="1"/>
            <a:r>
              <a:rPr lang="en-US" sz="1600" i="1" dirty="0">
                <a:solidFill>
                  <a:srgbClr val="0000FF"/>
                </a:solidFill>
              </a:rPr>
              <a:t>...</a:t>
            </a:r>
          </a:p>
          <a:p>
            <a:pPr lvl="1"/>
            <a:r>
              <a:rPr lang="en-US" sz="1600" i="1" dirty="0" err="1">
                <a:solidFill>
                  <a:srgbClr val="0000FF"/>
                </a:solidFill>
              </a:rPr>
              <a:t>clearInterval</a:t>
            </a:r>
            <a:r>
              <a:rPr lang="en-US" sz="1600" i="1" dirty="0">
                <a:solidFill>
                  <a:srgbClr val="0000FF"/>
                </a:solidFill>
              </a:rPr>
              <a:t>(</a:t>
            </a:r>
            <a:r>
              <a:rPr lang="en-US" sz="1600" i="1" dirty="0" err="1">
                <a:solidFill>
                  <a:srgbClr val="0000FF"/>
                </a:solidFill>
              </a:rPr>
              <a:t>myInterval</a:t>
            </a:r>
            <a:r>
              <a:rPr lang="en-US" sz="1600" i="1" dirty="0">
                <a:solidFill>
                  <a:srgbClr val="0000FF"/>
                </a:solidFill>
              </a:rPr>
              <a:t>)</a:t>
            </a:r>
            <a:r>
              <a:rPr lang="en-US" sz="1600" i="1" dirty="0" smtClean="0">
                <a:solidFill>
                  <a:srgbClr val="0000FF"/>
                </a:solidFill>
              </a:rPr>
              <a:t>;</a:t>
            </a:r>
          </a:p>
          <a:p>
            <a:pPr lvl="1"/>
            <a:r>
              <a:rPr lang="en-US" sz="1600" i="1" dirty="0" err="1" smtClean="0">
                <a:solidFill>
                  <a:srgbClr val="0000FF"/>
                </a:solidFill>
              </a:rPr>
              <a:t>Refernce</a:t>
            </a:r>
            <a:r>
              <a:rPr lang="en-US" sz="1600" i="1" dirty="0">
                <a:solidFill>
                  <a:srgbClr val="0000FF"/>
                </a:solidFill>
              </a:rPr>
              <a:t> : interval_Implementation_1.js</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108</a:t>
            </a:fld>
            <a:endParaRPr lang="en-US" dirty="0"/>
          </a:p>
        </p:txBody>
      </p:sp>
    </p:spTree>
    <p:extLst>
      <p:ext uri="{BB962C8B-B14F-4D97-AF65-F5344CB8AC3E}">
        <p14:creationId xmlns:p14="http://schemas.microsoft.com/office/powerpoint/2010/main" val="1686713433"/>
      </p:ext>
    </p:extLst>
  </p:cSld>
  <p:clrMapOvr>
    <a:masterClrMapping/>
  </p:clrMapOvr>
  <p:transition xmlns:p14="http://schemas.microsoft.com/office/powerpoint/2010/mai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Immediate Timer</a:t>
            </a:r>
            <a:endParaRPr lang="en-US" dirty="0"/>
          </a:p>
        </p:txBody>
      </p:sp>
      <p:sp>
        <p:nvSpPr>
          <p:cNvPr id="3" name="Content Placeholder 2"/>
          <p:cNvSpPr>
            <a:spLocks noGrp="1"/>
          </p:cNvSpPr>
          <p:nvPr>
            <p:ph idx="1"/>
          </p:nvPr>
        </p:nvSpPr>
        <p:spPr>
          <a:xfrm>
            <a:off x="762000" y="914401"/>
            <a:ext cx="8077200" cy="4979376"/>
          </a:xfrm>
        </p:spPr>
        <p:txBody>
          <a:bodyPr>
            <a:normAutofit fontScale="92500" lnSpcReduction="10000"/>
          </a:bodyPr>
          <a:lstStyle/>
          <a:p>
            <a:r>
              <a:rPr lang="en-US" sz="1600" dirty="0"/>
              <a:t>U</a:t>
            </a:r>
            <a:r>
              <a:rPr lang="en-US" sz="1600" dirty="0" smtClean="0"/>
              <a:t>sed </a:t>
            </a:r>
            <a:r>
              <a:rPr lang="en-US" sz="1600" dirty="0"/>
              <a:t>to perform work as soon as the I/O event callbacks begin executing but before any timeout or interval events are executed</a:t>
            </a:r>
            <a:r>
              <a:rPr lang="en-US" sz="1600" dirty="0" smtClean="0"/>
              <a:t>.</a:t>
            </a:r>
          </a:p>
          <a:p>
            <a:r>
              <a:rPr lang="en-US" sz="1600" dirty="0"/>
              <a:t>They allow you to schedule work to be done after the current events in the event queue are completed. You should use immediate timers to yield long-running execution segments to other callbacks to prevent starving the I/O events</a:t>
            </a:r>
            <a:r>
              <a:rPr lang="en-US" sz="1600" dirty="0" smtClean="0"/>
              <a:t>.</a:t>
            </a:r>
          </a:p>
          <a:p>
            <a:pPr lvl="1"/>
            <a:r>
              <a:rPr lang="en-US" sz="1800" i="1" dirty="0" err="1">
                <a:solidFill>
                  <a:srgbClr val="0000FF"/>
                </a:solidFill>
              </a:rPr>
              <a:t>setImmediate</a:t>
            </a:r>
            <a:r>
              <a:rPr lang="en-US" sz="1800" i="1" dirty="0">
                <a:solidFill>
                  <a:srgbClr val="0000FF"/>
                </a:solidFill>
              </a:rPr>
              <a:t>(</a:t>
            </a:r>
            <a:r>
              <a:rPr lang="en-US" sz="1800" i="1" dirty="0" err="1">
                <a:solidFill>
                  <a:srgbClr val="0000FF"/>
                </a:solidFill>
              </a:rPr>
              <a:t>myFunc</a:t>
            </a:r>
            <a:r>
              <a:rPr lang="en-US" sz="1800" i="1" dirty="0">
                <a:solidFill>
                  <a:srgbClr val="0000FF"/>
                </a:solidFill>
              </a:rPr>
              <a:t>(), 1000</a:t>
            </a:r>
            <a:r>
              <a:rPr lang="en-US" sz="1800" i="1" dirty="0" smtClean="0">
                <a:solidFill>
                  <a:srgbClr val="0000FF"/>
                </a:solidFill>
              </a:rPr>
              <a:t>);</a:t>
            </a:r>
          </a:p>
          <a:p>
            <a:pPr marL="457200" lvl="1" indent="0">
              <a:buNone/>
            </a:pPr>
            <a:r>
              <a:rPr lang="en-US" sz="1800" i="1" dirty="0" smtClean="0">
                <a:solidFill>
                  <a:srgbClr val="0000FF"/>
                </a:solidFill>
              </a:rPr>
              <a:t>Function built into </a:t>
            </a:r>
            <a:r>
              <a:rPr lang="en-US" sz="1800" i="1" dirty="0" err="1" smtClean="0">
                <a:solidFill>
                  <a:srgbClr val="0000FF"/>
                </a:solidFill>
              </a:rPr>
              <a:t>Node.js</a:t>
            </a:r>
            <a:r>
              <a:rPr lang="en-US" sz="1800" i="1" dirty="0" smtClean="0">
                <a:solidFill>
                  <a:srgbClr val="0000FF"/>
                </a:solidFill>
              </a:rPr>
              <a:t> </a:t>
            </a:r>
          </a:p>
          <a:p>
            <a:pPr marL="457200" lvl="1" indent="0">
              <a:buNone/>
            </a:pPr>
            <a:endParaRPr lang="en-US" sz="1800" i="1" dirty="0" smtClean="0">
              <a:solidFill>
                <a:srgbClr val="0000FF"/>
              </a:solidFill>
            </a:endParaRPr>
          </a:p>
          <a:p>
            <a:pPr marL="342900" lvl="1" indent="-342900">
              <a:buFont typeface="Arial" pitchFamily="34" charset="0"/>
              <a:buChar char="•"/>
            </a:pPr>
            <a:r>
              <a:rPr lang="en-US" sz="1600" dirty="0"/>
              <a:t>Callbacks for </a:t>
            </a:r>
            <a:r>
              <a:rPr lang="en-US" sz="1600" dirty="0" err="1"/>
              <a:t>immediates</a:t>
            </a:r>
            <a:r>
              <a:rPr lang="en-US" sz="1600" dirty="0"/>
              <a:t> are queued in the order in which they were created. The entire callback queue is processed every event loop iteration. If you queue an immediate from inside an executing callback, that immediate won't fire until the next event loop iteration</a:t>
            </a:r>
            <a:r>
              <a:rPr lang="en-US" sz="1600" dirty="0" smtClean="0"/>
              <a:t>.</a:t>
            </a:r>
          </a:p>
          <a:p>
            <a:pPr marL="342900" lvl="1" indent="-342900">
              <a:buFont typeface="Arial" pitchFamily="34" charset="0"/>
              <a:buChar char="•"/>
            </a:pPr>
            <a:r>
              <a:rPr lang="en-US" sz="1600" dirty="0" smtClean="0"/>
              <a:t>For </a:t>
            </a:r>
            <a:r>
              <a:rPr lang="en-US" sz="1600" dirty="0"/>
              <a:t>example, the following code schedules </a:t>
            </a:r>
            <a:r>
              <a:rPr lang="en-US" sz="1600" dirty="0" err="1"/>
              <a:t>myFunc</a:t>
            </a:r>
            <a:r>
              <a:rPr lang="en-US" sz="1600" dirty="0"/>
              <a:t>() to execute on the next cycle through the event queue</a:t>
            </a:r>
            <a:r>
              <a:rPr lang="en-US" sz="1600" dirty="0" smtClean="0"/>
              <a:t>:</a:t>
            </a:r>
          </a:p>
          <a:p>
            <a:pPr marL="742950" lvl="2" indent="-342900"/>
            <a:r>
              <a:rPr lang="en-US" sz="1600" i="1" dirty="0" err="1">
                <a:solidFill>
                  <a:srgbClr val="0000FF"/>
                </a:solidFill>
              </a:rPr>
              <a:t>setImmediate</a:t>
            </a:r>
            <a:r>
              <a:rPr lang="en-US" sz="1600" i="1" dirty="0">
                <a:solidFill>
                  <a:srgbClr val="0000FF"/>
                </a:solidFill>
              </a:rPr>
              <a:t>(</a:t>
            </a:r>
            <a:r>
              <a:rPr lang="en-US" sz="1600" i="1" dirty="0" err="1">
                <a:solidFill>
                  <a:srgbClr val="0000FF"/>
                </a:solidFill>
              </a:rPr>
              <a:t>myFunc</a:t>
            </a:r>
            <a:r>
              <a:rPr lang="en-US" sz="1600" i="1" dirty="0">
                <a:solidFill>
                  <a:srgbClr val="0000FF"/>
                </a:solidFill>
              </a:rPr>
              <a:t>(), 1000)</a:t>
            </a:r>
            <a:r>
              <a:rPr lang="en-US" sz="1600" i="1" dirty="0" smtClean="0">
                <a:solidFill>
                  <a:srgbClr val="0000FF"/>
                </a:solidFill>
              </a:rPr>
              <a:t>;</a:t>
            </a:r>
            <a:endParaRPr lang="en-US" sz="1600" i="1" dirty="0">
              <a:solidFill>
                <a:srgbClr val="0000FF"/>
              </a:solidFill>
            </a:endParaRPr>
          </a:p>
          <a:p>
            <a:pPr marL="342900" lvl="1" indent="-342900">
              <a:buFont typeface="Arial" pitchFamily="34" charset="0"/>
              <a:buChar char="•"/>
            </a:pPr>
            <a:r>
              <a:rPr lang="en-US" sz="1600" dirty="0"/>
              <a:t>The </a:t>
            </a:r>
            <a:r>
              <a:rPr lang="en-US" sz="1600" dirty="0" err="1"/>
              <a:t>setImmediate</a:t>
            </a:r>
            <a:r>
              <a:rPr lang="en-US" sz="1600" dirty="0"/>
              <a:t>() function returns a timer object ID, and you can pass this ID to </a:t>
            </a:r>
            <a:r>
              <a:rPr lang="en-US" sz="1600" dirty="0" err="1"/>
              <a:t>clearImmediate</a:t>
            </a:r>
            <a:r>
              <a:rPr lang="en-US" sz="1600" dirty="0"/>
              <a:t>(</a:t>
            </a:r>
            <a:r>
              <a:rPr lang="en-US" sz="1600" dirty="0" err="1"/>
              <a:t>immediateId</a:t>
            </a:r>
            <a:r>
              <a:rPr lang="en-US" sz="1600" dirty="0"/>
              <a:t>) at any time before it is picked up from the event queue. For example</a:t>
            </a:r>
            <a:r>
              <a:rPr lang="en-US" sz="1600" dirty="0" smtClean="0"/>
              <a:t>:</a:t>
            </a:r>
          </a:p>
          <a:p>
            <a:pPr marL="742950" lvl="2" indent="-342900"/>
            <a:r>
              <a:rPr lang="en-US" sz="1600" i="1" dirty="0" err="1">
                <a:solidFill>
                  <a:srgbClr val="0000FF"/>
                </a:solidFill>
              </a:rPr>
              <a:t>myImmediate</a:t>
            </a:r>
            <a:r>
              <a:rPr lang="en-US" sz="1600" i="1" dirty="0">
                <a:solidFill>
                  <a:srgbClr val="0000FF"/>
                </a:solidFill>
              </a:rPr>
              <a:t> =  </a:t>
            </a:r>
            <a:r>
              <a:rPr lang="en-US" sz="1600" i="1" dirty="0" err="1">
                <a:solidFill>
                  <a:srgbClr val="0000FF"/>
                </a:solidFill>
              </a:rPr>
              <a:t>setImmediate</a:t>
            </a:r>
            <a:r>
              <a:rPr lang="en-US" sz="1600" i="1" dirty="0">
                <a:solidFill>
                  <a:srgbClr val="0000FF"/>
                </a:solidFill>
              </a:rPr>
              <a:t>(</a:t>
            </a:r>
            <a:r>
              <a:rPr lang="en-US" sz="1600" i="1" dirty="0" err="1">
                <a:solidFill>
                  <a:srgbClr val="0000FF"/>
                </a:solidFill>
              </a:rPr>
              <a:t>myFunc</a:t>
            </a:r>
            <a:r>
              <a:rPr lang="en-US" sz="1600" i="1" dirty="0">
                <a:solidFill>
                  <a:srgbClr val="0000FF"/>
                </a:solidFill>
              </a:rPr>
              <a:t>);</a:t>
            </a:r>
          </a:p>
          <a:p>
            <a:pPr marL="742950" lvl="2" indent="-342900"/>
            <a:r>
              <a:rPr lang="en-US" sz="1600" i="1" dirty="0">
                <a:solidFill>
                  <a:srgbClr val="0000FF"/>
                </a:solidFill>
              </a:rPr>
              <a:t>...</a:t>
            </a:r>
          </a:p>
          <a:p>
            <a:pPr marL="742950" lvl="2" indent="-342900"/>
            <a:r>
              <a:rPr lang="en-US" sz="1600" i="1" dirty="0" err="1">
                <a:solidFill>
                  <a:srgbClr val="0000FF"/>
                </a:solidFill>
              </a:rPr>
              <a:t>clearImmediate</a:t>
            </a:r>
            <a:r>
              <a:rPr lang="en-US" sz="1600" i="1" dirty="0">
                <a:solidFill>
                  <a:srgbClr val="0000FF"/>
                </a:solidFill>
              </a:rPr>
              <a:t>(</a:t>
            </a:r>
            <a:r>
              <a:rPr lang="en-US" sz="1600" i="1" dirty="0" err="1">
                <a:solidFill>
                  <a:srgbClr val="0000FF"/>
                </a:solidFill>
              </a:rPr>
              <a:t>myImmediate</a:t>
            </a:r>
            <a:r>
              <a:rPr lang="en-US" sz="1600" i="1" dirty="0">
                <a:solidFill>
                  <a:srgbClr val="0000FF"/>
                </a:solidFill>
              </a:rPr>
              <a:t>);</a:t>
            </a:r>
          </a:p>
          <a:p>
            <a:pPr marL="342900" lvl="1" indent="-342900">
              <a:buFont typeface="Arial" pitchFamily="34" charset="0"/>
              <a:buChar char="•"/>
            </a:pPr>
            <a:endParaRPr lang="en-US" sz="1600" dirty="0"/>
          </a:p>
          <a:p>
            <a:pPr marL="342900" lvl="1" indent="-342900">
              <a:buFont typeface="Arial" pitchFamily="34" charset="0"/>
              <a:buChar char="•"/>
            </a:pPr>
            <a:endParaRPr lang="en-US" sz="1600" dirty="0"/>
          </a:p>
          <a:p>
            <a:pPr lvl="1"/>
            <a:endParaRPr lang="en-US" sz="1800" i="1" dirty="0">
              <a:solidFill>
                <a:srgbClr val="0000FF"/>
              </a:solidFill>
            </a:endParaRPr>
          </a:p>
          <a:p>
            <a:pPr lvl="1"/>
            <a:endParaRPr lang="en-US" sz="1800" i="1" dirty="0">
              <a:solidFill>
                <a:srgbClr val="0000FF"/>
              </a:solidFill>
            </a:endParaRP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109</a:t>
            </a:fld>
            <a:endParaRPr lang="en-US" dirty="0"/>
          </a:p>
        </p:txBody>
      </p:sp>
    </p:spTree>
    <p:extLst>
      <p:ext uri="{BB962C8B-B14F-4D97-AF65-F5344CB8AC3E}">
        <p14:creationId xmlns:p14="http://schemas.microsoft.com/office/powerpoint/2010/main" val="1356245791"/>
      </p:ext>
    </p:extLst>
  </p:cSld>
  <p:clrMapOvr>
    <a:masterClrMapping/>
  </p:clrMapOvr>
  <p:transition xmlns:p14="http://schemas.microsoft.com/office/powerpoint/2010/mai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b="1" dirty="0"/>
              <a:t>JavaScript </a:t>
            </a:r>
            <a:r>
              <a:rPr lang="en-US" b="1" dirty="0" smtClean="0"/>
              <a:t>on the Server</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988805"/>
            <a:ext cx="2124371" cy="146229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103" y="1664933"/>
            <a:ext cx="926973" cy="926973"/>
          </a:xfrm>
          <a:prstGeom prst="rect">
            <a:avLst/>
          </a:prstGeom>
        </p:spPr>
      </p:pic>
      <p:sp>
        <p:nvSpPr>
          <p:cNvPr id="11" name="TextBox 10"/>
          <p:cNvSpPr txBox="1"/>
          <p:nvPr/>
        </p:nvSpPr>
        <p:spPr>
          <a:xfrm>
            <a:off x="6422572" y="2545081"/>
            <a:ext cx="731290" cy="923330"/>
          </a:xfrm>
          <a:prstGeom prst="rect">
            <a:avLst/>
          </a:prstGeom>
          <a:noFill/>
        </p:spPr>
        <p:txBody>
          <a:bodyPr wrap="none" rtlCol="0">
            <a:spAutoFit/>
          </a:bodyPr>
          <a:lstStyle/>
          <a:p>
            <a:r>
              <a:rPr lang="en-US" dirty="0" smtClean="0"/>
              <a:t>Math</a:t>
            </a:r>
          </a:p>
          <a:p>
            <a:r>
              <a:rPr lang="en-US" dirty="0" smtClean="0"/>
              <a:t>String</a:t>
            </a:r>
          </a:p>
          <a:p>
            <a:r>
              <a:rPr lang="en-US" dirty="0" smtClean="0"/>
              <a:t>Array</a:t>
            </a:r>
          </a:p>
        </p:txBody>
      </p:sp>
      <p:sp>
        <p:nvSpPr>
          <p:cNvPr id="14" name="TextBox 13"/>
          <p:cNvSpPr txBox="1"/>
          <p:nvPr/>
        </p:nvSpPr>
        <p:spPr>
          <a:xfrm>
            <a:off x="6409139" y="3511093"/>
            <a:ext cx="665439" cy="1200329"/>
          </a:xfrm>
          <a:prstGeom prst="rect">
            <a:avLst/>
          </a:prstGeom>
          <a:noFill/>
        </p:spPr>
        <p:txBody>
          <a:bodyPr wrap="none" rtlCol="0">
            <a:spAutoFit/>
          </a:bodyPr>
          <a:lstStyle/>
          <a:p>
            <a:endParaRPr lang="en-US" dirty="0" smtClean="0"/>
          </a:p>
          <a:p>
            <a:r>
              <a:rPr lang="en-US" dirty="0"/>
              <a:t>f</a:t>
            </a:r>
            <a:r>
              <a:rPr lang="en-US" dirty="0" smtClean="0"/>
              <a:t>s</a:t>
            </a:r>
          </a:p>
          <a:p>
            <a:r>
              <a:rPr lang="en-US" dirty="0" smtClean="0"/>
              <a:t>http</a:t>
            </a:r>
          </a:p>
          <a:p>
            <a:r>
              <a:rPr lang="en-US" dirty="0" smtClean="0"/>
              <a:t>https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481" y="2785779"/>
            <a:ext cx="1943100" cy="1943100"/>
          </a:xfrm>
          <a:prstGeom prst="rect">
            <a:avLst/>
          </a:prstGeom>
        </p:spPr>
      </p:pic>
      <p:sp>
        <p:nvSpPr>
          <p:cNvPr id="15" name="TextBox 14"/>
          <p:cNvSpPr txBox="1"/>
          <p:nvPr/>
        </p:nvSpPr>
        <p:spPr>
          <a:xfrm>
            <a:off x="4517571" y="2785779"/>
            <a:ext cx="1739643" cy="707886"/>
          </a:xfrm>
          <a:prstGeom prst="rect">
            <a:avLst/>
          </a:prstGeom>
          <a:noFill/>
        </p:spPr>
        <p:txBody>
          <a:bodyPr wrap="none" rtlCol="0">
            <a:spAutoFit/>
          </a:bodyPr>
          <a:lstStyle/>
          <a:p>
            <a:r>
              <a:rPr lang="en-US" sz="2000" b="1" dirty="0" smtClean="0"/>
              <a:t>Native Objects</a:t>
            </a:r>
          </a:p>
          <a:p>
            <a:pPr algn="ctr"/>
            <a:r>
              <a:rPr lang="en-US" sz="2000" b="1" dirty="0" smtClean="0"/>
              <a:t>(JS runtime)</a:t>
            </a:r>
            <a:endParaRPr lang="en-US" sz="2000" b="1" dirty="0"/>
          </a:p>
        </p:txBody>
      </p:sp>
      <p:sp>
        <p:nvSpPr>
          <p:cNvPr id="16" name="TextBox 15"/>
          <p:cNvSpPr txBox="1"/>
          <p:nvPr/>
        </p:nvSpPr>
        <p:spPr>
          <a:xfrm>
            <a:off x="4517572" y="3911203"/>
            <a:ext cx="1534716" cy="707886"/>
          </a:xfrm>
          <a:prstGeom prst="rect">
            <a:avLst/>
          </a:prstGeom>
          <a:noFill/>
        </p:spPr>
        <p:txBody>
          <a:bodyPr wrap="none" rtlCol="0">
            <a:spAutoFit/>
          </a:bodyPr>
          <a:lstStyle/>
          <a:p>
            <a:r>
              <a:rPr lang="en-US" sz="2000" b="1" dirty="0" smtClean="0"/>
              <a:t>Host Objects</a:t>
            </a:r>
          </a:p>
          <a:p>
            <a:pPr algn="ctr"/>
            <a:r>
              <a:rPr lang="en-US" sz="2000" b="1" dirty="0" smtClean="0"/>
              <a:t>(C++ API)</a:t>
            </a:r>
            <a:endParaRPr lang="en-US" sz="2000" b="1" dirty="0"/>
          </a:p>
        </p:txBody>
      </p:sp>
    </p:spTree>
    <p:extLst>
      <p:ext uri="{BB962C8B-B14F-4D97-AF65-F5344CB8AC3E}">
        <p14:creationId xmlns:p14="http://schemas.microsoft.com/office/powerpoint/2010/main" val="3370387048"/>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873368"/>
          </a:xfrm>
        </p:spPr>
        <p:txBody>
          <a:bodyPr>
            <a:normAutofit/>
          </a:bodyPr>
          <a:lstStyle/>
          <a:p>
            <a:r>
              <a:rPr lang="en-US" sz="3200" dirty="0"/>
              <a:t>Dereferencing Timers from the Event Loop</a:t>
            </a:r>
          </a:p>
        </p:txBody>
      </p:sp>
      <p:sp>
        <p:nvSpPr>
          <p:cNvPr id="3" name="Content Placeholder 2"/>
          <p:cNvSpPr>
            <a:spLocks noGrp="1"/>
          </p:cNvSpPr>
          <p:nvPr>
            <p:ph idx="1"/>
          </p:nvPr>
        </p:nvSpPr>
        <p:spPr/>
        <p:txBody>
          <a:bodyPr>
            <a:normAutofit fontScale="55000" lnSpcReduction="20000"/>
          </a:bodyPr>
          <a:lstStyle/>
          <a:p>
            <a:r>
              <a:rPr lang="en-US" dirty="0"/>
              <a:t>Often you will not want timer event callbacks to continue to be scheduled when they are the only events left in the event queue. </a:t>
            </a:r>
            <a:r>
              <a:rPr lang="en-US" dirty="0" err="1"/>
              <a:t>Node.js</a:t>
            </a:r>
            <a:r>
              <a:rPr lang="en-US" dirty="0"/>
              <a:t> provides a very useful utility to handle this case. </a:t>
            </a:r>
            <a:endParaRPr lang="en-US" dirty="0" smtClean="0"/>
          </a:p>
          <a:p>
            <a:r>
              <a:rPr lang="en-US" dirty="0" smtClean="0"/>
              <a:t>The </a:t>
            </a:r>
            <a:r>
              <a:rPr lang="en-US" dirty="0" err="1"/>
              <a:t>unref</a:t>
            </a:r>
            <a:r>
              <a:rPr lang="en-US" dirty="0"/>
              <a:t>() function, available in the object returned by </a:t>
            </a:r>
            <a:r>
              <a:rPr lang="en-US" dirty="0" err="1"/>
              <a:t>setInterval</a:t>
            </a:r>
            <a:r>
              <a:rPr lang="en-US" dirty="0"/>
              <a:t> and </a:t>
            </a:r>
            <a:r>
              <a:rPr lang="en-US" dirty="0" err="1"/>
              <a:t>setTimeout</a:t>
            </a:r>
            <a:r>
              <a:rPr lang="en-US" dirty="0"/>
              <a:t>, allows you to notify the event loop to not continue when these are the only events on the queue.</a:t>
            </a:r>
          </a:p>
          <a:p>
            <a:r>
              <a:rPr lang="en-US" dirty="0"/>
              <a:t>For example, the following code dereferences the </a:t>
            </a:r>
            <a:r>
              <a:rPr lang="en-US" dirty="0" err="1"/>
              <a:t>myInterval</a:t>
            </a:r>
            <a:r>
              <a:rPr lang="en-US" dirty="0"/>
              <a:t> interval timer:</a:t>
            </a:r>
          </a:p>
          <a:p>
            <a:r>
              <a:rPr lang="en-US" dirty="0"/>
              <a:t>Click here to view code image</a:t>
            </a:r>
          </a:p>
          <a:p>
            <a:endParaRPr lang="en-US" dirty="0"/>
          </a:p>
          <a:p>
            <a:pPr lvl="1"/>
            <a:r>
              <a:rPr lang="en-US" sz="3300" dirty="0" err="1">
                <a:solidFill>
                  <a:srgbClr val="0000FF"/>
                </a:solidFill>
              </a:rPr>
              <a:t>myInterval</a:t>
            </a:r>
            <a:r>
              <a:rPr lang="en-US" sz="3300" dirty="0">
                <a:solidFill>
                  <a:srgbClr val="0000FF"/>
                </a:solidFill>
              </a:rPr>
              <a:t> = </a:t>
            </a:r>
            <a:r>
              <a:rPr lang="en-US" sz="3300" dirty="0" err="1">
                <a:solidFill>
                  <a:srgbClr val="0000FF"/>
                </a:solidFill>
              </a:rPr>
              <a:t>setInterval</a:t>
            </a:r>
            <a:r>
              <a:rPr lang="en-US" sz="3300" dirty="0">
                <a:solidFill>
                  <a:srgbClr val="0000FF"/>
                </a:solidFill>
              </a:rPr>
              <a:t>(</a:t>
            </a:r>
            <a:r>
              <a:rPr lang="en-US" sz="3300" dirty="0" err="1">
                <a:solidFill>
                  <a:srgbClr val="0000FF"/>
                </a:solidFill>
              </a:rPr>
              <a:t>myFunc</a:t>
            </a:r>
            <a:r>
              <a:rPr lang="en-US" sz="3300" dirty="0">
                <a:solidFill>
                  <a:srgbClr val="0000FF"/>
                </a:solidFill>
              </a:rPr>
              <a:t>);</a:t>
            </a:r>
          </a:p>
          <a:p>
            <a:pPr lvl="1"/>
            <a:r>
              <a:rPr lang="en-US" sz="3300" dirty="0" err="1">
                <a:solidFill>
                  <a:srgbClr val="0000FF"/>
                </a:solidFill>
              </a:rPr>
              <a:t>myInterval.unref</a:t>
            </a:r>
            <a:r>
              <a:rPr lang="en-US" sz="3300" dirty="0">
                <a:solidFill>
                  <a:srgbClr val="0000FF"/>
                </a:solidFill>
              </a:rPr>
              <a:t>();</a:t>
            </a:r>
          </a:p>
          <a:p>
            <a:endParaRPr lang="en-US" dirty="0"/>
          </a:p>
          <a:p>
            <a:r>
              <a:rPr lang="en-US" dirty="0"/>
              <a:t>If for some reason you later do not want the program to terminate if the interval function is the only event left on the queue, you can use the ref() function to re-reference it:</a:t>
            </a:r>
          </a:p>
          <a:p>
            <a:r>
              <a:rPr lang="en-US" dirty="0" err="1"/>
              <a:t>myInterval.ref</a:t>
            </a:r>
            <a:r>
              <a:rPr lang="en-US" dirty="0"/>
              <a:t>();</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110</a:t>
            </a:fld>
            <a:endParaRPr lang="en-US" dirty="0"/>
          </a:p>
        </p:txBody>
      </p:sp>
    </p:spTree>
    <p:extLst>
      <p:ext uri="{BB962C8B-B14F-4D97-AF65-F5344CB8AC3E}">
        <p14:creationId xmlns:p14="http://schemas.microsoft.com/office/powerpoint/2010/main" val="3975028950"/>
      </p:ext>
    </p:extLst>
  </p:cSld>
  <p:clrMapOvr>
    <a:masterClrMapping/>
  </p:clrMapOvr>
  <p:transition xmlns:p14="http://schemas.microsoft.com/office/powerpoint/2010/mai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Handling with Asynchronous Functions </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1700" dirty="0">
                <a:solidFill>
                  <a:srgbClr val="0000FF"/>
                </a:solidFill>
              </a:rPr>
              <a:t>try {</a:t>
            </a:r>
          </a:p>
          <a:p>
            <a:pPr marL="0" indent="0">
              <a:buNone/>
            </a:pPr>
            <a:r>
              <a:rPr lang="en-US" sz="1700" dirty="0">
                <a:solidFill>
                  <a:srgbClr val="0000FF"/>
                </a:solidFill>
              </a:rPr>
              <a:t>    </a:t>
            </a:r>
            <a:r>
              <a:rPr lang="en-US" sz="1700" dirty="0" err="1">
                <a:solidFill>
                  <a:srgbClr val="0000FF"/>
                </a:solidFill>
              </a:rPr>
              <a:t>setTimeout</a:t>
            </a:r>
            <a:r>
              <a:rPr lang="en-US" sz="1700" dirty="0">
                <a:solidFill>
                  <a:srgbClr val="0000FF"/>
                </a:solidFill>
              </a:rPr>
              <a:t>(function () {</a:t>
            </a:r>
          </a:p>
          <a:p>
            <a:pPr marL="0" indent="0">
              <a:buNone/>
            </a:pPr>
            <a:r>
              <a:rPr lang="en-US" sz="1700" dirty="0">
                <a:solidFill>
                  <a:srgbClr val="0000FF"/>
                </a:solidFill>
              </a:rPr>
              <a:t>        throw new Error("Uh oh!");</a:t>
            </a:r>
          </a:p>
          <a:p>
            <a:pPr marL="0" indent="0">
              <a:buNone/>
            </a:pPr>
            <a:r>
              <a:rPr lang="en-US" sz="1700" dirty="0">
                <a:solidFill>
                  <a:srgbClr val="0000FF"/>
                </a:solidFill>
              </a:rPr>
              <a:t>    }, 2000);</a:t>
            </a:r>
          </a:p>
          <a:p>
            <a:pPr marL="0" indent="0">
              <a:buNone/>
            </a:pPr>
            <a:r>
              <a:rPr lang="en-US" sz="1700" dirty="0">
                <a:solidFill>
                  <a:srgbClr val="0000FF"/>
                </a:solidFill>
              </a:rPr>
              <a:t>} catch (e) {</a:t>
            </a:r>
          </a:p>
          <a:p>
            <a:pPr marL="0" indent="0">
              <a:buNone/>
            </a:pPr>
            <a:r>
              <a:rPr lang="en-US" sz="1700" dirty="0">
                <a:solidFill>
                  <a:srgbClr val="0000FF"/>
                </a:solidFill>
              </a:rPr>
              <a:t>    </a:t>
            </a:r>
            <a:r>
              <a:rPr lang="en-US" sz="1700" dirty="0" err="1">
                <a:solidFill>
                  <a:srgbClr val="0000FF"/>
                </a:solidFill>
              </a:rPr>
              <a:t>console.log</a:t>
            </a:r>
            <a:r>
              <a:rPr lang="en-US" sz="1700" dirty="0">
                <a:solidFill>
                  <a:srgbClr val="0000FF"/>
                </a:solidFill>
              </a:rPr>
              <a:t>("I caught the error: " + </a:t>
            </a:r>
            <a:r>
              <a:rPr lang="en-US" sz="1700" dirty="0" err="1">
                <a:solidFill>
                  <a:srgbClr val="0000FF"/>
                </a:solidFill>
              </a:rPr>
              <a:t>e.message</a:t>
            </a:r>
            <a:r>
              <a:rPr lang="en-US" sz="1700" dirty="0">
                <a:solidFill>
                  <a:srgbClr val="0000FF"/>
                </a:solidFill>
              </a:rPr>
              <a:t>);</a:t>
            </a:r>
          </a:p>
          <a:p>
            <a:pPr marL="0" indent="0">
              <a:buNone/>
            </a:pPr>
            <a:r>
              <a:rPr lang="en-US" sz="1700" dirty="0">
                <a:solidFill>
                  <a:srgbClr val="0000FF"/>
                </a:solidFill>
              </a:rPr>
              <a:t>}</a:t>
            </a:r>
          </a:p>
          <a:p>
            <a:r>
              <a:rPr lang="en-US" sz="2300" dirty="0" smtClean="0"/>
              <a:t>What do you think the output of the preceding program is?</a:t>
            </a:r>
          </a:p>
          <a:p>
            <a:r>
              <a:rPr lang="en-US" sz="2300" dirty="0"/>
              <a:t>In reality, the call to </a:t>
            </a:r>
            <a:r>
              <a:rPr lang="en-US" sz="2300" dirty="0" err="1"/>
              <a:t>setTimeout</a:t>
            </a:r>
            <a:r>
              <a:rPr lang="en-US" sz="2300" dirty="0"/>
              <a:t> does execute within the try ... catch block. If that function were to throw an error, the catch block would catch it, and you would see the message that you had hoped to </a:t>
            </a:r>
            <a:r>
              <a:rPr lang="en-US" sz="2300" dirty="0" smtClean="0"/>
              <a:t>see.</a:t>
            </a:r>
          </a:p>
          <a:p>
            <a:r>
              <a:rPr lang="en-US" sz="2300" dirty="0" smtClean="0"/>
              <a:t>However</a:t>
            </a:r>
            <a:r>
              <a:rPr lang="en-US" sz="2300" dirty="0"/>
              <a:t>, the </a:t>
            </a:r>
            <a:r>
              <a:rPr lang="en-US" sz="2300" dirty="0" err="1"/>
              <a:t>setTimeout</a:t>
            </a:r>
            <a:r>
              <a:rPr lang="en-US" sz="2300" dirty="0"/>
              <a:t> function just adds an event to the Node event queue (instructing it to call the provided function after the specified time interval—2000ms in this example), and then returns. The provided callback function actually operates within its own entirely new context and scope</a:t>
            </a:r>
            <a:r>
              <a:rPr lang="en-US" sz="2300" dirty="0" smtClean="0"/>
              <a:t>!</a:t>
            </a:r>
          </a:p>
          <a:p>
            <a:r>
              <a:rPr lang="en-US" sz="2300" dirty="0"/>
              <a:t>As a result, when you call asynchronous functions for </a:t>
            </a:r>
            <a:r>
              <a:rPr lang="en-US" sz="2300" dirty="0" err="1"/>
              <a:t>nonblocking</a:t>
            </a:r>
            <a:r>
              <a:rPr lang="en-US" sz="2300" dirty="0"/>
              <a:t> IO, very few of them throw errors, but instead use a separate way of telling you that something has gone wrong.</a:t>
            </a:r>
          </a:p>
          <a:p>
            <a:r>
              <a:rPr lang="en-US" sz="2300" dirty="0"/>
              <a:t>In Node, you use a number of core patterns to help you standardize how you write code and avoid </a:t>
            </a:r>
            <a:r>
              <a:rPr lang="en-US" sz="2300" dirty="0" smtClean="0"/>
              <a:t>errors</a:t>
            </a:r>
            <a:endParaRPr lang="en-US" sz="23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111</a:t>
            </a:fld>
            <a:endParaRPr lang="en-US" dirty="0"/>
          </a:p>
        </p:txBody>
      </p:sp>
    </p:spTree>
    <p:extLst>
      <p:ext uri="{BB962C8B-B14F-4D97-AF65-F5344CB8AC3E}">
        <p14:creationId xmlns:p14="http://schemas.microsoft.com/office/powerpoint/2010/main" val="2988132460"/>
      </p:ext>
    </p:extLst>
  </p:cSld>
  <p:clrMapOvr>
    <a:masterClrMapping/>
  </p:clrMapOvr>
  <p:transition xmlns:p14="http://schemas.microsoft.com/office/powerpoint/2010/mai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Call Back pattern for Error Handling</a:t>
            </a:r>
            <a:endParaRPr lang="en-US" dirty="0"/>
          </a:p>
        </p:txBody>
      </p:sp>
      <p:sp>
        <p:nvSpPr>
          <p:cNvPr id="3" name="Content Placeholder 2"/>
          <p:cNvSpPr>
            <a:spLocks noGrp="1"/>
          </p:cNvSpPr>
          <p:nvPr>
            <p:ph idx="1"/>
          </p:nvPr>
        </p:nvSpPr>
        <p:spPr>
          <a:xfrm>
            <a:off x="762000" y="1143001"/>
            <a:ext cx="8077200" cy="4750776"/>
          </a:xfrm>
        </p:spPr>
        <p:txBody>
          <a:bodyPr>
            <a:normAutofit fontScale="62500" lnSpcReduction="20000"/>
          </a:bodyPr>
          <a:lstStyle/>
          <a:p>
            <a:r>
              <a:rPr lang="en-US" dirty="0" smtClean="0"/>
              <a:t>In the callback </a:t>
            </a:r>
            <a:r>
              <a:rPr lang="en-US" dirty="0"/>
              <a:t>function you pass to most asynchronous functions</a:t>
            </a:r>
            <a:r>
              <a:rPr lang="en-US" dirty="0" smtClean="0"/>
              <a:t>.</a:t>
            </a:r>
          </a:p>
          <a:p>
            <a:r>
              <a:rPr lang="en-US" dirty="0" smtClean="0"/>
              <a:t>It </a:t>
            </a:r>
            <a:r>
              <a:rPr lang="en-US" dirty="0"/>
              <a:t>always has at least one parameter, the success or failure status of the last operation, and very commonly a second with some sort of additional results or information from the last operation (such as a file handle, database connection, rows from a query, and so on); some callbacks are given even more than two:</a:t>
            </a:r>
          </a:p>
          <a:p>
            <a:r>
              <a:rPr lang="en-US" dirty="0" err="1">
                <a:solidFill>
                  <a:srgbClr val="0000FF"/>
                </a:solidFill>
              </a:rPr>
              <a:t>do_something</a:t>
            </a:r>
            <a:r>
              <a:rPr lang="en-US" dirty="0">
                <a:solidFill>
                  <a:srgbClr val="0000FF"/>
                </a:solidFill>
              </a:rPr>
              <a:t>(param1, param2, ..., </a:t>
            </a:r>
            <a:r>
              <a:rPr lang="en-US" dirty="0" err="1">
                <a:solidFill>
                  <a:srgbClr val="0000FF"/>
                </a:solidFill>
              </a:rPr>
              <a:t>paramN</a:t>
            </a:r>
            <a:r>
              <a:rPr lang="en-US" dirty="0">
                <a:solidFill>
                  <a:srgbClr val="0000FF"/>
                </a:solidFill>
              </a:rPr>
              <a:t>, function (err, results) { ... })</a:t>
            </a:r>
            <a:r>
              <a:rPr lang="en-US" dirty="0" smtClean="0">
                <a:solidFill>
                  <a:srgbClr val="0000FF"/>
                </a:solidFill>
              </a:rPr>
              <a:t>;</a:t>
            </a:r>
            <a:endParaRPr lang="en-US" dirty="0"/>
          </a:p>
          <a:p>
            <a:r>
              <a:rPr lang="en-US" dirty="0"/>
              <a:t>The err parameter is </a:t>
            </a:r>
            <a:r>
              <a:rPr lang="en-US" dirty="0" smtClean="0"/>
              <a:t>either</a:t>
            </a:r>
          </a:p>
          <a:p>
            <a:pPr lvl="1"/>
            <a:r>
              <a:rPr lang="en-US" dirty="0" smtClean="0"/>
              <a:t>null</a:t>
            </a:r>
            <a:r>
              <a:rPr lang="en-US" dirty="0"/>
              <a:t>, indicating the operation was a success, and (if there should be one) there will be a </a:t>
            </a:r>
            <a:r>
              <a:rPr lang="en-US" dirty="0" smtClean="0"/>
              <a:t>result.</a:t>
            </a:r>
          </a:p>
          <a:p>
            <a:pPr lvl="1"/>
            <a:r>
              <a:rPr lang="en-US" dirty="0" smtClean="0"/>
              <a:t>An </a:t>
            </a:r>
            <a:r>
              <a:rPr lang="en-US" dirty="0"/>
              <a:t>instance of the Error object class. </a:t>
            </a:r>
            <a:endParaRPr lang="en-US" dirty="0" smtClean="0"/>
          </a:p>
          <a:p>
            <a:pPr lvl="2"/>
            <a:r>
              <a:rPr lang="en-US" dirty="0" smtClean="0"/>
              <a:t>You </a:t>
            </a:r>
            <a:r>
              <a:rPr lang="en-US" dirty="0"/>
              <a:t>will occasionally notice some inconsistency here, with some people always adding a code field to the Error object and then using the message field to hold a description of what happened, whereas others have chosen other patterns</a:t>
            </a:r>
            <a:r>
              <a:rPr lang="en-US" dirty="0" smtClean="0"/>
              <a:t>.</a:t>
            </a:r>
          </a:p>
          <a:p>
            <a:pPr lvl="2"/>
            <a:r>
              <a:rPr lang="en-US" dirty="0" smtClean="0"/>
              <a:t>Some </a:t>
            </a:r>
            <a:r>
              <a:rPr lang="en-US" dirty="0"/>
              <a:t>libraries provide extra data in the Error object with additional information, but at least the two members should always be there</a:t>
            </a:r>
            <a:r>
              <a:rPr lang="en-US" dirty="0" smtClean="0"/>
              <a:t>.</a:t>
            </a:r>
          </a:p>
          <a:p>
            <a:pPr lvl="2"/>
            <a:endParaRPr lang="en-US" dirty="0" smtClean="0"/>
          </a:p>
          <a:p>
            <a:pPr lvl="2"/>
            <a:r>
              <a:rPr lang="en-US" dirty="0" smtClean="0"/>
              <a:t>Let us see the file handling one more time.</a:t>
            </a:r>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112</a:t>
            </a:fld>
            <a:endParaRPr lang="en-US" dirty="0"/>
          </a:p>
        </p:txBody>
      </p:sp>
    </p:spTree>
    <p:extLst>
      <p:ext uri="{BB962C8B-B14F-4D97-AF65-F5344CB8AC3E}">
        <p14:creationId xmlns:p14="http://schemas.microsoft.com/office/powerpoint/2010/main" val="3578811074"/>
      </p:ext>
    </p:extLst>
  </p:cSld>
  <p:clrMapOvr>
    <a:masterClrMapping/>
  </p:clrMapOvr>
  <p:transition xmlns:p14="http://schemas.microsoft.com/office/powerpoint/2010/mai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568568"/>
          </a:xfrm>
        </p:spPr>
        <p:txBody>
          <a:bodyPr>
            <a:normAutofit fontScale="90000"/>
          </a:bodyPr>
          <a:lstStyle/>
          <a:p>
            <a:r>
              <a:rPr lang="en-US" dirty="0" smtClean="0"/>
              <a:t>Who am I ??</a:t>
            </a:r>
            <a:endParaRPr lang="en-US" dirty="0"/>
          </a:p>
        </p:txBody>
      </p:sp>
      <p:sp>
        <p:nvSpPr>
          <p:cNvPr id="3" name="Content Placeholder 2"/>
          <p:cNvSpPr>
            <a:spLocks noGrp="1"/>
          </p:cNvSpPr>
          <p:nvPr>
            <p:ph idx="1"/>
          </p:nvPr>
        </p:nvSpPr>
        <p:spPr>
          <a:xfrm>
            <a:off x="762000" y="914401"/>
            <a:ext cx="8077200" cy="4979376"/>
          </a:xfrm>
        </p:spPr>
        <p:txBody>
          <a:bodyPr>
            <a:normAutofit/>
          </a:bodyPr>
          <a:lstStyle/>
          <a:p>
            <a:pPr marL="0" indent="0">
              <a:buNone/>
            </a:pPr>
            <a:r>
              <a:rPr lang="en-US" sz="1400" dirty="0" err="1">
                <a:solidFill>
                  <a:srgbClr val="0000FF"/>
                </a:solidFill>
              </a:rPr>
              <a:t>var</a:t>
            </a:r>
            <a:r>
              <a:rPr lang="en-US" sz="1400" dirty="0">
                <a:solidFill>
                  <a:srgbClr val="0000FF"/>
                </a:solidFill>
              </a:rPr>
              <a:t> </a:t>
            </a:r>
            <a:r>
              <a:rPr lang="en-US" sz="1400" dirty="0" err="1">
                <a:solidFill>
                  <a:srgbClr val="0000FF"/>
                </a:solidFill>
              </a:rPr>
              <a:t>fs</a:t>
            </a:r>
            <a:r>
              <a:rPr lang="en-US" sz="1400" dirty="0">
                <a:solidFill>
                  <a:srgbClr val="0000FF"/>
                </a:solidFill>
              </a:rPr>
              <a:t> = require('</a:t>
            </a:r>
            <a:r>
              <a:rPr lang="en-US" sz="1400" dirty="0" err="1">
                <a:solidFill>
                  <a:srgbClr val="0000FF"/>
                </a:solidFill>
              </a:rPr>
              <a:t>fs</a:t>
            </a:r>
            <a:r>
              <a:rPr lang="en-US" sz="1400" dirty="0">
                <a:solidFill>
                  <a:srgbClr val="0000FF"/>
                </a:solidFill>
              </a:rPr>
              <a:t>')</a:t>
            </a:r>
            <a:r>
              <a:rPr lang="en-US" sz="1400" dirty="0" smtClean="0">
                <a:solidFill>
                  <a:srgbClr val="0000FF"/>
                </a:solidFill>
              </a:rPr>
              <a:t>;</a:t>
            </a:r>
            <a:endParaRPr lang="en-US" sz="1400" dirty="0">
              <a:solidFill>
                <a:srgbClr val="0000FF"/>
              </a:solidFill>
            </a:endParaRPr>
          </a:p>
          <a:p>
            <a:pPr marL="0" indent="0">
              <a:buNone/>
            </a:pPr>
            <a:r>
              <a:rPr lang="en-US" sz="1400" dirty="0">
                <a:solidFill>
                  <a:srgbClr val="0000FF"/>
                </a:solidFill>
              </a:rPr>
              <a:t>function </a:t>
            </a:r>
            <a:r>
              <a:rPr lang="en-US" sz="1400" dirty="0" err="1">
                <a:solidFill>
                  <a:srgbClr val="0000FF"/>
                </a:solidFill>
              </a:rPr>
              <a:t>FileObject</a:t>
            </a:r>
            <a:r>
              <a:rPr lang="en-US" sz="1400" dirty="0">
                <a:solidFill>
                  <a:srgbClr val="0000FF"/>
                </a:solidFill>
              </a:rPr>
              <a:t> () {</a:t>
            </a:r>
          </a:p>
          <a:p>
            <a:pPr marL="0" indent="0">
              <a:buNone/>
            </a:pPr>
            <a:r>
              <a:rPr lang="en-US" sz="1400" dirty="0">
                <a:solidFill>
                  <a:srgbClr val="0000FF"/>
                </a:solidFill>
              </a:rPr>
              <a:t>    </a:t>
            </a:r>
            <a:r>
              <a:rPr lang="en-US" sz="1400" dirty="0" err="1">
                <a:solidFill>
                  <a:srgbClr val="0000FF"/>
                </a:solidFill>
              </a:rPr>
              <a:t>this.filename</a:t>
            </a:r>
            <a:r>
              <a:rPr lang="en-US" sz="1400" dirty="0">
                <a:solidFill>
                  <a:srgbClr val="0000FF"/>
                </a:solidFill>
              </a:rPr>
              <a:t> = </a:t>
            </a:r>
            <a:r>
              <a:rPr lang="en-US" sz="1400" dirty="0" smtClean="0">
                <a:solidFill>
                  <a:srgbClr val="0000FF"/>
                </a:solidFill>
              </a:rPr>
              <a:t>’’</a:t>
            </a:r>
            <a:endParaRPr lang="en-US" sz="1400" dirty="0">
              <a:solidFill>
                <a:srgbClr val="0000FF"/>
              </a:solidFill>
            </a:endParaRPr>
          </a:p>
          <a:p>
            <a:pPr marL="0" indent="0">
              <a:buNone/>
            </a:pPr>
            <a:r>
              <a:rPr lang="en-US" sz="1400" dirty="0">
                <a:solidFill>
                  <a:srgbClr val="0000FF"/>
                </a:solidFill>
              </a:rPr>
              <a:t>    </a:t>
            </a:r>
            <a:r>
              <a:rPr lang="en-US" sz="1400" dirty="0" err="1">
                <a:solidFill>
                  <a:srgbClr val="0000FF"/>
                </a:solidFill>
              </a:rPr>
              <a:t>this.file_exists</a:t>
            </a:r>
            <a:r>
              <a:rPr lang="en-US" sz="1400" dirty="0">
                <a:solidFill>
                  <a:srgbClr val="0000FF"/>
                </a:solidFill>
              </a:rPr>
              <a:t> = function (callback) {</a:t>
            </a:r>
          </a:p>
          <a:p>
            <a:pPr marL="0" indent="0">
              <a:buNone/>
            </a:pPr>
            <a:r>
              <a:rPr lang="en-US" sz="1400" dirty="0">
                <a:solidFill>
                  <a:srgbClr val="0000FF"/>
                </a:solidFill>
              </a:rPr>
              <a:t>        </a:t>
            </a:r>
            <a:r>
              <a:rPr lang="en-US" sz="1400" dirty="0" err="1">
                <a:solidFill>
                  <a:srgbClr val="0000FF"/>
                </a:solidFill>
              </a:rPr>
              <a:t>console.log</a:t>
            </a:r>
            <a:r>
              <a:rPr lang="en-US" sz="1400" dirty="0">
                <a:solidFill>
                  <a:srgbClr val="0000FF"/>
                </a:solidFill>
              </a:rPr>
              <a:t>("About to open: " + </a:t>
            </a:r>
            <a:r>
              <a:rPr lang="en-US" sz="1400" dirty="0" err="1">
                <a:solidFill>
                  <a:srgbClr val="0000FF"/>
                </a:solidFill>
              </a:rPr>
              <a:t>this.filename</a:t>
            </a:r>
            <a:r>
              <a:rPr lang="en-US" sz="1400" dirty="0">
                <a:solidFill>
                  <a:srgbClr val="0000FF"/>
                </a:solidFill>
              </a:rPr>
              <a:t>);</a:t>
            </a:r>
          </a:p>
          <a:p>
            <a:pPr marL="0" indent="0">
              <a:buNone/>
            </a:pPr>
            <a:r>
              <a:rPr lang="en-US" sz="1400" dirty="0">
                <a:solidFill>
                  <a:srgbClr val="0000FF"/>
                </a:solidFill>
              </a:rPr>
              <a:t>        </a:t>
            </a:r>
            <a:r>
              <a:rPr lang="en-US" sz="1400" dirty="0" err="1">
                <a:solidFill>
                  <a:srgbClr val="0000FF"/>
                </a:solidFill>
              </a:rPr>
              <a:t>fs.open</a:t>
            </a:r>
            <a:r>
              <a:rPr lang="en-US" sz="1400" dirty="0">
                <a:solidFill>
                  <a:srgbClr val="0000FF"/>
                </a:solidFill>
              </a:rPr>
              <a:t>(</a:t>
            </a:r>
            <a:r>
              <a:rPr lang="en-US" sz="1400" dirty="0" err="1">
                <a:solidFill>
                  <a:srgbClr val="0000FF"/>
                </a:solidFill>
              </a:rPr>
              <a:t>this.filename</a:t>
            </a:r>
            <a:r>
              <a:rPr lang="en-US" sz="1400" dirty="0">
                <a:solidFill>
                  <a:srgbClr val="0000FF"/>
                </a:solidFill>
              </a:rPr>
              <a:t>, 'r', function (err, handle) {</a:t>
            </a:r>
          </a:p>
          <a:p>
            <a:pPr marL="0" indent="0">
              <a:buNone/>
            </a:pPr>
            <a:r>
              <a:rPr lang="en-US" sz="1400" dirty="0">
                <a:solidFill>
                  <a:srgbClr val="0000FF"/>
                </a:solidFill>
              </a:rPr>
              <a:t>            if (err) {</a:t>
            </a:r>
          </a:p>
          <a:p>
            <a:pPr marL="0" indent="0">
              <a:buNone/>
            </a:pPr>
            <a:r>
              <a:rPr lang="en-US" sz="1400" dirty="0">
                <a:solidFill>
                  <a:srgbClr val="0000FF"/>
                </a:solidFill>
              </a:rPr>
              <a:t>                </a:t>
            </a:r>
            <a:r>
              <a:rPr lang="en-US" sz="1400" dirty="0" err="1">
                <a:solidFill>
                  <a:srgbClr val="0000FF"/>
                </a:solidFill>
              </a:rPr>
              <a:t>console.log</a:t>
            </a:r>
            <a:r>
              <a:rPr lang="en-US" sz="1400" dirty="0">
                <a:solidFill>
                  <a:srgbClr val="0000FF"/>
                </a:solidFill>
              </a:rPr>
              <a:t>("Can't open: " + </a:t>
            </a:r>
            <a:r>
              <a:rPr lang="en-US" sz="1400" dirty="0" err="1">
                <a:solidFill>
                  <a:srgbClr val="0000FF"/>
                </a:solidFill>
              </a:rPr>
              <a:t>this.filename</a:t>
            </a:r>
            <a:r>
              <a:rPr lang="en-US" sz="1400" dirty="0">
                <a:solidFill>
                  <a:srgbClr val="0000FF"/>
                </a:solidFill>
              </a:rPr>
              <a:t>);</a:t>
            </a:r>
          </a:p>
          <a:p>
            <a:pPr marL="0" indent="0">
              <a:buNone/>
            </a:pPr>
            <a:r>
              <a:rPr lang="en-US" sz="1400" dirty="0">
                <a:solidFill>
                  <a:srgbClr val="0000FF"/>
                </a:solidFill>
              </a:rPr>
              <a:t>                callback(err);</a:t>
            </a:r>
          </a:p>
          <a:p>
            <a:pPr marL="0" indent="0">
              <a:buNone/>
            </a:pPr>
            <a:r>
              <a:rPr lang="en-US" sz="1400" dirty="0">
                <a:solidFill>
                  <a:srgbClr val="0000FF"/>
                </a:solidFill>
              </a:rPr>
              <a:t>                return;</a:t>
            </a:r>
          </a:p>
          <a:p>
            <a:pPr marL="0" indent="0">
              <a:buNone/>
            </a:pPr>
            <a:r>
              <a:rPr lang="en-US" sz="1400" dirty="0">
                <a:solidFill>
                  <a:srgbClr val="0000FF"/>
                </a:solidFill>
              </a:rPr>
              <a:t>            }</a:t>
            </a:r>
          </a:p>
          <a:p>
            <a:pPr marL="0" indent="0">
              <a:buNone/>
            </a:pPr>
            <a:r>
              <a:rPr lang="en-US" sz="1400" dirty="0">
                <a:solidFill>
                  <a:srgbClr val="0000FF"/>
                </a:solidFill>
              </a:rPr>
              <a:t>            </a:t>
            </a:r>
            <a:r>
              <a:rPr lang="en-US" sz="1400" dirty="0" err="1">
                <a:solidFill>
                  <a:srgbClr val="0000FF"/>
                </a:solidFill>
              </a:rPr>
              <a:t>fs.close</a:t>
            </a:r>
            <a:r>
              <a:rPr lang="en-US" sz="1400" dirty="0">
                <a:solidFill>
                  <a:srgbClr val="0000FF"/>
                </a:solidFill>
              </a:rPr>
              <a:t>(handle, function () { });</a:t>
            </a:r>
          </a:p>
          <a:p>
            <a:pPr marL="0" indent="0">
              <a:buNone/>
            </a:pPr>
            <a:r>
              <a:rPr lang="en-US" sz="1400" dirty="0">
                <a:solidFill>
                  <a:srgbClr val="0000FF"/>
                </a:solidFill>
              </a:rPr>
              <a:t>            callback(null, true);</a:t>
            </a:r>
          </a:p>
          <a:p>
            <a:pPr marL="0" indent="0">
              <a:buNone/>
            </a:pPr>
            <a:r>
              <a:rPr lang="en-US" sz="1400" dirty="0">
                <a:solidFill>
                  <a:srgbClr val="0000FF"/>
                </a:solidFill>
              </a:rPr>
              <a:t>        });</a:t>
            </a:r>
          </a:p>
          <a:p>
            <a:pPr marL="0" indent="0">
              <a:buNone/>
            </a:pPr>
            <a:r>
              <a:rPr lang="en-US" sz="1400" dirty="0">
                <a:solidFill>
                  <a:srgbClr val="0000FF"/>
                </a:solidFill>
              </a:rPr>
              <a:t>    };</a:t>
            </a:r>
          </a:p>
          <a:p>
            <a:pPr marL="0" indent="0">
              <a:buNone/>
            </a:pPr>
            <a:r>
              <a:rPr lang="en-US" sz="1400" dirty="0">
                <a:solidFill>
                  <a:srgbClr val="0000FF"/>
                </a:solidFill>
              </a:rPr>
              <a:t>}</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113</a:t>
            </a:fld>
            <a:endParaRPr lang="en-US" dirty="0"/>
          </a:p>
        </p:txBody>
      </p:sp>
      <p:sp>
        <p:nvSpPr>
          <p:cNvPr id="6" name="TextBox 5"/>
          <p:cNvSpPr txBox="1"/>
          <p:nvPr/>
        </p:nvSpPr>
        <p:spPr>
          <a:xfrm>
            <a:off x="4876800" y="914400"/>
            <a:ext cx="4038600" cy="5509201"/>
          </a:xfrm>
          <a:prstGeom prst="rect">
            <a:avLst/>
          </a:prstGeom>
          <a:noFill/>
        </p:spPr>
        <p:txBody>
          <a:bodyPr wrap="square" rtlCol="0">
            <a:spAutoFit/>
          </a:bodyPr>
          <a:lstStyle/>
          <a:p>
            <a:r>
              <a:rPr lang="en-US" sz="1600" dirty="0"/>
              <a:t>You have currently added one property, filename, and a single method, </a:t>
            </a:r>
            <a:r>
              <a:rPr lang="en-US" sz="1600" dirty="0" err="1"/>
              <a:t>file_exists</a:t>
            </a:r>
            <a:r>
              <a:rPr lang="en-US" sz="1600" dirty="0"/>
              <a:t>. This method does the following:</a:t>
            </a:r>
          </a:p>
          <a:p>
            <a:pPr marL="342900" indent="-342900">
              <a:buFont typeface="+mj-lt"/>
              <a:buAutoNum type="arabicPeriod"/>
            </a:pPr>
            <a:r>
              <a:rPr lang="en-US" sz="1600" dirty="0" smtClean="0"/>
              <a:t>It </a:t>
            </a:r>
            <a:r>
              <a:rPr lang="en-US" sz="1600" dirty="0"/>
              <a:t>tries to open this file specified in the filename property read-only.</a:t>
            </a:r>
          </a:p>
          <a:p>
            <a:pPr marL="342900" indent="-342900">
              <a:buFont typeface="+mj-lt"/>
              <a:buAutoNum type="arabicPeriod"/>
            </a:pPr>
            <a:r>
              <a:rPr lang="en-US" sz="1600" dirty="0" smtClean="0"/>
              <a:t>If </a:t>
            </a:r>
            <a:r>
              <a:rPr lang="en-US" sz="1600" dirty="0"/>
              <a:t>the file doesn’t exist, it prints a message and calls the callback function with the error info.</a:t>
            </a:r>
          </a:p>
          <a:p>
            <a:pPr marL="342900" indent="-342900">
              <a:buFont typeface="+mj-lt"/>
              <a:buAutoNum type="arabicPeriod"/>
            </a:pPr>
            <a:r>
              <a:rPr lang="en-US" sz="1600" dirty="0" smtClean="0"/>
              <a:t>If </a:t>
            </a:r>
            <a:r>
              <a:rPr lang="en-US" sz="1600" dirty="0"/>
              <a:t>the file does exist, it calls the callback function indicating success</a:t>
            </a:r>
            <a:r>
              <a:rPr lang="en-US" sz="1600" dirty="0" smtClean="0"/>
              <a:t>.</a:t>
            </a:r>
          </a:p>
          <a:p>
            <a:pPr marL="342900" indent="-342900">
              <a:buFont typeface="+mj-lt"/>
              <a:buAutoNum type="arabicPeriod"/>
            </a:pPr>
            <a:endParaRPr lang="en-US" sz="1600" dirty="0"/>
          </a:p>
          <a:p>
            <a:r>
              <a:rPr lang="en-US" sz="1600" dirty="0" smtClean="0"/>
              <a:t>How do we call this function?</a:t>
            </a:r>
          </a:p>
          <a:p>
            <a:r>
              <a:rPr lang="en-US" sz="1600" dirty="0" smtClean="0"/>
              <a:t>Let us open the file </a:t>
            </a:r>
          </a:p>
          <a:p>
            <a:endParaRPr lang="en-US" sz="1600" dirty="0" smtClean="0"/>
          </a:p>
          <a:p>
            <a:pPr marL="342900" indent="-342900">
              <a:buFont typeface="+mj-lt"/>
              <a:buAutoNum type="arabicPeriod"/>
            </a:pPr>
            <a:r>
              <a:rPr lang="en-US" sz="1600" dirty="0" err="1">
                <a:solidFill>
                  <a:srgbClr val="0000FF"/>
                </a:solidFill>
              </a:rPr>
              <a:t>NodeJS</a:t>
            </a:r>
            <a:r>
              <a:rPr lang="en-US" sz="1600" dirty="0">
                <a:solidFill>
                  <a:srgbClr val="0000FF"/>
                </a:solidFill>
              </a:rPr>
              <a:t>/Tutorial_1/</a:t>
            </a:r>
            <a:r>
              <a:rPr lang="en-US" sz="1600" dirty="0" err="1">
                <a:solidFill>
                  <a:srgbClr val="0000FF"/>
                </a:solidFill>
              </a:rPr>
              <a:t>Node_JS_AsynchronousWay</a:t>
            </a:r>
            <a:r>
              <a:rPr lang="en-US" sz="1600" dirty="0">
                <a:solidFill>
                  <a:srgbClr val="0000FF"/>
                </a:solidFill>
              </a:rPr>
              <a:t>/</a:t>
            </a:r>
            <a:r>
              <a:rPr lang="en-US" sz="1600" dirty="0" err="1">
                <a:solidFill>
                  <a:srgbClr val="0000FF"/>
                </a:solidFill>
              </a:rPr>
              <a:t>IndentityCrisis</a:t>
            </a:r>
            <a:r>
              <a:rPr lang="en-US" sz="1600" dirty="0">
                <a:solidFill>
                  <a:srgbClr val="0000FF"/>
                </a:solidFill>
              </a:rPr>
              <a:t>/</a:t>
            </a:r>
            <a:r>
              <a:rPr lang="en-US" sz="1600" dirty="0" smtClean="0">
                <a:solidFill>
                  <a:srgbClr val="0000FF"/>
                </a:solidFill>
              </a:rPr>
              <a:t>File_1_Identity.js</a:t>
            </a:r>
          </a:p>
          <a:p>
            <a:pPr marL="342900" indent="-342900">
              <a:buFont typeface="+mj-lt"/>
              <a:buAutoNum type="arabicPeriod"/>
            </a:pPr>
            <a:endParaRPr lang="en-US" sz="1600" dirty="0">
              <a:solidFill>
                <a:srgbClr val="0000FF"/>
              </a:solidFill>
            </a:endParaRPr>
          </a:p>
          <a:p>
            <a:pPr marL="342900" indent="-342900">
              <a:buFont typeface="+mj-lt"/>
              <a:buAutoNum type="arabicPeriod"/>
            </a:pPr>
            <a:r>
              <a:rPr lang="en-US" sz="1600" dirty="0" err="1" smtClean="0">
                <a:solidFill>
                  <a:srgbClr val="0000FF"/>
                </a:solidFill>
              </a:rPr>
              <a:t>NodeJS</a:t>
            </a:r>
            <a:r>
              <a:rPr lang="en-US" sz="1600" dirty="0">
                <a:solidFill>
                  <a:srgbClr val="0000FF"/>
                </a:solidFill>
              </a:rPr>
              <a:t>/Tutorial_1/</a:t>
            </a:r>
            <a:r>
              <a:rPr lang="en-US" sz="1600" dirty="0" err="1">
                <a:solidFill>
                  <a:srgbClr val="0000FF"/>
                </a:solidFill>
              </a:rPr>
              <a:t>Node_JS_AsynchronousWay</a:t>
            </a:r>
            <a:r>
              <a:rPr lang="en-US" sz="1600" dirty="0">
                <a:solidFill>
                  <a:srgbClr val="0000FF"/>
                </a:solidFill>
              </a:rPr>
              <a:t>/</a:t>
            </a:r>
            <a:r>
              <a:rPr lang="en-US" sz="1600" dirty="0" err="1">
                <a:solidFill>
                  <a:srgbClr val="0000FF"/>
                </a:solidFill>
              </a:rPr>
              <a:t>IndentityCrisis</a:t>
            </a:r>
            <a:r>
              <a:rPr lang="en-US" sz="1600" dirty="0">
                <a:solidFill>
                  <a:srgbClr val="0000FF"/>
                </a:solidFill>
              </a:rPr>
              <a:t>/File_2_Identity_Corrected.js</a:t>
            </a:r>
            <a:endParaRPr lang="en-US" sz="1600" dirty="0" smtClean="0">
              <a:solidFill>
                <a:srgbClr val="0000FF"/>
              </a:solidFill>
            </a:endParaRPr>
          </a:p>
        </p:txBody>
      </p:sp>
    </p:spTree>
    <p:extLst>
      <p:ext uri="{BB962C8B-B14F-4D97-AF65-F5344CB8AC3E}">
        <p14:creationId xmlns:p14="http://schemas.microsoft.com/office/powerpoint/2010/main" val="2297432349"/>
      </p:ext>
    </p:extLst>
  </p:cSld>
  <p:clrMapOvr>
    <a:masterClrMapping/>
  </p:clrMapOvr>
  <p:transition xmlns:p14="http://schemas.microsoft.com/office/powerpoint/2010/mai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44768"/>
          </a:xfrm>
        </p:spPr>
        <p:txBody>
          <a:bodyPr>
            <a:normAutofit fontScale="90000"/>
          </a:bodyPr>
          <a:lstStyle/>
          <a:p>
            <a:r>
              <a:rPr lang="en-US" dirty="0" smtClean="0"/>
              <a:t>Job Scheduling: Learning to Yield</a:t>
            </a:r>
            <a:endParaRPr lang="en-US" dirty="0"/>
          </a:p>
        </p:txBody>
      </p:sp>
      <p:sp>
        <p:nvSpPr>
          <p:cNvPr id="3" name="Content Placeholder 2"/>
          <p:cNvSpPr>
            <a:spLocks noGrp="1"/>
          </p:cNvSpPr>
          <p:nvPr>
            <p:ph idx="1"/>
          </p:nvPr>
        </p:nvSpPr>
        <p:spPr>
          <a:xfrm>
            <a:off x="762000" y="914400"/>
            <a:ext cx="8077200" cy="5486399"/>
          </a:xfrm>
        </p:spPr>
        <p:txBody>
          <a:bodyPr>
            <a:normAutofit/>
          </a:bodyPr>
          <a:lstStyle/>
          <a:p>
            <a:r>
              <a:rPr lang="en-US" sz="1600" dirty="0"/>
              <a:t>Node runs in a single thread with a single event loop that makes calls to external functions and services. </a:t>
            </a:r>
            <a:endParaRPr lang="en-US" sz="1600" dirty="0" smtClean="0"/>
          </a:p>
          <a:p>
            <a:r>
              <a:rPr lang="en-US" sz="1600" dirty="0" smtClean="0"/>
              <a:t>It </a:t>
            </a:r>
            <a:r>
              <a:rPr lang="en-US" sz="1600" dirty="0"/>
              <a:t>places callback functions on the event queue to wait for the responses and otherwise tries to execute code as quickly as possible</a:t>
            </a:r>
            <a:r>
              <a:rPr lang="en-US" sz="1600" dirty="0" smtClean="0"/>
              <a:t>.</a:t>
            </a:r>
          </a:p>
          <a:p>
            <a:r>
              <a:rPr lang="en-US" sz="1600" dirty="0" smtClean="0"/>
              <a:t>So given the single threaded nature of Node JS any function that performs </a:t>
            </a:r>
            <a:r>
              <a:rPr lang="en-US" sz="1600" dirty="0"/>
              <a:t>expensive operations are going to cause your applications to temporarily “freeze” while they do their work. </a:t>
            </a:r>
            <a:endParaRPr lang="en-US" sz="1600" dirty="0" smtClean="0"/>
          </a:p>
          <a:p>
            <a:r>
              <a:rPr lang="en-US" sz="1600" dirty="0" smtClean="0"/>
              <a:t>There </a:t>
            </a:r>
            <a:r>
              <a:rPr lang="en-US" sz="1600" dirty="0"/>
              <a:t>are certain things for which </a:t>
            </a:r>
            <a:r>
              <a:rPr lang="en-US" sz="1600" dirty="0" err="1"/>
              <a:t>Node.js</a:t>
            </a:r>
            <a:r>
              <a:rPr lang="en-US" sz="1600" dirty="0"/>
              <a:t> is not particularly well suited, and one of them is definitely acting as a compute </a:t>
            </a:r>
            <a:r>
              <a:rPr lang="en-US" sz="1600" dirty="0" smtClean="0"/>
              <a:t>server. </a:t>
            </a:r>
          </a:p>
          <a:p>
            <a:r>
              <a:rPr lang="en-US" sz="1600" dirty="0" smtClean="0"/>
              <a:t>Node </a:t>
            </a:r>
            <a:r>
              <a:rPr lang="en-US" sz="1600" dirty="0"/>
              <a:t>is far better suited to more common network application tasks, such as those with heavy amounts of I/O and requests to other services. </a:t>
            </a:r>
            <a:endParaRPr lang="en-US" sz="1600" dirty="0" smtClean="0"/>
          </a:p>
          <a:p>
            <a:r>
              <a:rPr lang="en-US" sz="1600" dirty="0" smtClean="0"/>
              <a:t>If </a:t>
            </a:r>
            <a:r>
              <a:rPr lang="en-US" sz="1600" dirty="0"/>
              <a:t>you want to write a server that does a lot of expensive computations and calculations, you might want to consider moving these operations to other services that your Node applications can then call remotely</a:t>
            </a:r>
            <a:r>
              <a:rPr lang="en-US" sz="1600" dirty="0" smtClean="0"/>
              <a:t>.</a:t>
            </a:r>
          </a:p>
          <a:p>
            <a:r>
              <a:rPr lang="en-US" sz="1600" dirty="0"/>
              <a:t>If you’re doing these only some of the time, you can still include them in </a:t>
            </a:r>
            <a:r>
              <a:rPr lang="en-US" sz="1600" dirty="0" err="1"/>
              <a:t>Node.js</a:t>
            </a:r>
            <a:r>
              <a:rPr lang="en-US" sz="1600" dirty="0"/>
              <a:t> and take advantage of a method on the process global object called </a:t>
            </a:r>
            <a:r>
              <a:rPr lang="en-US" sz="1600" dirty="0" err="1"/>
              <a:t>nextTick</a:t>
            </a:r>
            <a:r>
              <a:rPr lang="en-US" sz="1600" dirty="0" smtClean="0"/>
              <a:t>.</a:t>
            </a:r>
          </a:p>
          <a:p>
            <a:r>
              <a:rPr lang="en-US" sz="1600" dirty="0"/>
              <a:t>This method basically says, </a:t>
            </a:r>
            <a:r>
              <a:rPr lang="en-US" sz="1600" b="1" i="1" dirty="0"/>
              <a:t>“Give up control of execution, and then when you have a free moment, call the provided function.” </a:t>
            </a:r>
            <a:endParaRPr lang="en-US" sz="1600" b="1" i="1" dirty="0" smtClean="0"/>
          </a:p>
          <a:p>
            <a:r>
              <a:rPr lang="en-US" sz="1600" dirty="0" smtClean="0"/>
              <a:t>It </a:t>
            </a:r>
            <a:r>
              <a:rPr lang="en-US" sz="1600" dirty="0"/>
              <a:t>tends to be significantly faster than just using the </a:t>
            </a:r>
            <a:r>
              <a:rPr lang="en-US" sz="1600" dirty="0" err="1"/>
              <a:t>setTimeout</a:t>
            </a:r>
            <a:r>
              <a:rPr lang="en-US" sz="1600" dirty="0"/>
              <a:t> function.</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114</a:t>
            </a:fld>
            <a:endParaRPr lang="en-US" dirty="0"/>
          </a:p>
        </p:txBody>
      </p:sp>
    </p:spTree>
    <p:extLst>
      <p:ext uri="{BB962C8B-B14F-4D97-AF65-F5344CB8AC3E}">
        <p14:creationId xmlns:p14="http://schemas.microsoft.com/office/powerpoint/2010/main" val="3060181647"/>
      </p:ext>
    </p:extLst>
  </p:cSld>
  <p:clrMapOvr>
    <a:masterClrMapping/>
  </p:clrMapOvr>
  <p:transition xmlns:p14="http://schemas.microsoft.com/office/powerpoint/2010/mai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873368"/>
          </a:xfrm>
        </p:spPr>
        <p:txBody>
          <a:bodyPr>
            <a:normAutofit/>
          </a:bodyPr>
          <a:lstStyle/>
          <a:p>
            <a:r>
              <a:rPr lang="en-US" sz="3200" dirty="0" smtClean="0"/>
              <a:t>Using </a:t>
            </a:r>
            <a:r>
              <a:rPr lang="en-US" sz="3200" b="1" dirty="0" err="1" smtClean="0"/>
              <a:t>nextTick</a:t>
            </a:r>
            <a:r>
              <a:rPr lang="en-US" sz="3200" dirty="0" smtClean="0"/>
              <a:t> for Job Scheduling</a:t>
            </a:r>
            <a:endParaRPr lang="en-US" sz="3200" dirty="0"/>
          </a:p>
        </p:txBody>
      </p:sp>
      <p:sp>
        <p:nvSpPr>
          <p:cNvPr id="3" name="Content Placeholder 2"/>
          <p:cNvSpPr>
            <a:spLocks noGrp="1"/>
          </p:cNvSpPr>
          <p:nvPr>
            <p:ph idx="1"/>
          </p:nvPr>
        </p:nvSpPr>
        <p:spPr>
          <a:xfrm>
            <a:off x="762000" y="1143001"/>
            <a:ext cx="8077200" cy="4750776"/>
          </a:xfrm>
        </p:spPr>
        <p:txBody>
          <a:bodyPr>
            <a:normAutofit/>
          </a:bodyPr>
          <a:lstStyle/>
          <a:p>
            <a:pPr marL="400050" lvl="1" indent="0">
              <a:buNone/>
            </a:pPr>
            <a:r>
              <a:rPr lang="en-US" i="1" dirty="0" err="1" smtClean="0">
                <a:solidFill>
                  <a:srgbClr val="0000FF"/>
                </a:solidFill>
              </a:rPr>
              <a:t>process.nextTick</a:t>
            </a:r>
            <a:r>
              <a:rPr lang="en-US" i="1" dirty="0" smtClean="0">
                <a:solidFill>
                  <a:srgbClr val="0000FF"/>
                </a:solidFill>
              </a:rPr>
              <a:t>(callback)</a:t>
            </a:r>
          </a:p>
          <a:p>
            <a:pPr marL="0" indent="0">
              <a:buNone/>
            </a:pPr>
            <a:endParaRPr lang="en-US" i="1" dirty="0" smtClean="0">
              <a:solidFill>
                <a:srgbClr val="0000FF"/>
              </a:solidFill>
            </a:endParaRPr>
          </a:p>
          <a:p>
            <a:pPr marL="0" indent="0">
              <a:buNone/>
            </a:pPr>
            <a:r>
              <a:rPr lang="en-US" sz="1600" dirty="0" smtClean="0"/>
              <a:t>Useful function to schedule work over the event queue.</a:t>
            </a:r>
          </a:p>
          <a:p>
            <a:pPr marL="0" indent="0">
              <a:buNone/>
            </a:pPr>
            <a:r>
              <a:rPr lang="en-US" sz="1600" dirty="0" smtClean="0"/>
              <a:t>Schedules work to be executed in the next event loop.</a:t>
            </a:r>
          </a:p>
          <a:p>
            <a:pPr marL="0" indent="0">
              <a:buNone/>
            </a:pPr>
            <a:r>
              <a:rPr lang="en-US" sz="1600" dirty="0"/>
              <a:t>Unlike the </a:t>
            </a:r>
            <a:r>
              <a:rPr lang="en-US" sz="1600" dirty="0" err="1"/>
              <a:t>setImmediate</a:t>
            </a:r>
            <a:r>
              <a:rPr lang="en-US" sz="1600" dirty="0"/>
              <a:t>() method, </a:t>
            </a:r>
            <a:r>
              <a:rPr lang="en-US" sz="1600" dirty="0" err="1"/>
              <a:t>nextTick</a:t>
            </a:r>
            <a:r>
              <a:rPr lang="en-US" sz="1600" dirty="0"/>
              <a:t>() executes before the I/O events are fired. </a:t>
            </a:r>
            <a:endParaRPr lang="en-US" sz="1600" dirty="0" smtClean="0"/>
          </a:p>
          <a:p>
            <a:pPr marL="0" indent="0">
              <a:buNone/>
            </a:pPr>
            <a:r>
              <a:rPr lang="en-US" sz="1600" dirty="0" smtClean="0"/>
              <a:t>This </a:t>
            </a:r>
            <a:r>
              <a:rPr lang="en-US" sz="1600" dirty="0"/>
              <a:t>can result in starvation of the I/O events, so </a:t>
            </a:r>
            <a:r>
              <a:rPr lang="en-US" sz="1600" dirty="0" err="1"/>
              <a:t>Node.js</a:t>
            </a:r>
            <a:r>
              <a:rPr lang="en-US" sz="1600" dirty="0"/>
              <a:t> limits the number of </a:t>
            </a:r>
            <a:r>
              <a:rPr lang="en-US" sz="1600" dirty="0" err="1"/>
              <a:t>nextTick</a:t>
            </a:r>
            <a:r>
              <a:rPr lang="en-US" sz="1600" dirty="0"/>
              <a:t>() events that can be executed each cycle through the event queue by the value of </a:t>
            </a:r>
            <a:r>
              <a:rPr lang="en-US" sz="1600" dirty="0" err="1"/>
              <a:t>process.maxTickDepth</a:t>
            </a:r>
            <a:r>
              <a:rPr lang="en-US" sz="1600" dirty="0"/>
              <a:t>, which defaults to </a:t>
            </a:r>
            <a:r>
              <a:rPr lang="en-US" sz="1600" dirty="0" smtClean="0"/>
              <a:t>1000</a:t>
            </a:r>
          </a:p>
          <a:p>
            <a:pPr marL="0" indent="0">
              <a:buNone/>
            </a:pPr>
            <a:r>
              <a:rPr lang="en-US" sz="1600" dirty="0" smtClean="0">
                <a:solidFill>
                  <a:srgbClr val="0000FF"/>
                </a:solidFill>
              </a:rPr>
              <a:t>References </a:t>
            </a:r>
            <a:r>
              <a:rPr lang="en-US" sz="1600" dirty="0">
                <a:solidFill>
                  <a:srgbClr val="0000FF"/>
                </a:solidFill>
              </a:rPr>
              <a:t>: </a:t>
            </a:r>
            <a:endParaRPr lang="en-US" sz="1600" dirty="0" smtClean="0">
              <a:solidFill>
                <a:srgbClr val="0000FF"/>
              </a:solidFill>
            </a:endParaRPr>
          </a:p>
          <a:p>
            <a:pPr marL="0" indent="0">
              <a:buNone/>
            </a:pPr>
            <a:r>
              <a:rPr lang="en-US" sz="1600" dirty="0" err="1">
                <a:solidFill>
                  <a:srgbClr val="0000FF"/>
                </a:solidFill>
              </a:rPr>
              <a:t>NodeJS</a:t>
            </a:r>
            <a:r>
              <a:rPr lang="en-US" sz="1600" dirty="0">
                <a:solidFill>
                  <a:srgbClr val="0000FF"/>
                </a:solidFill>
              </a:rPr>
              <a:t>/Tutorial_1/</a:t>
            </a:r>
            <a:r>
              <a:rPr lang="en-US" sz="1600" dirty="0" err="1">
                <a:solidFill>
                  <a:srgbClr val="0000FF"/>
                </a:solidFill>
              </a:rPr>
              <a:t>SchedulingEventQueue</a:t>
            </a:r>
            <a:r>
              <a:rPr lang="en-US" sz="1600" dirty="0">
                <a:solidFill>
                  <a:srgbClr val="0000FF"/>
                </a:solidFill>
              </a:rPr>
              <a:t>/</a:t>
            </a:r>
            <a:r>
              <a:rPr lang="en-US" sz="1600" dirty="0" err="1" smtClean="0">
                <a:solidFill>
                  <a:srgbClr val="0000FF"/>
                </a:solidFill>
              </a:rPr>
              <a:t>nextTickDemo.js</a:t>
            </a:r>
            <a:endParaRPr lang="en-US" sz="1600" dirty="0" smtClean="0">
              <a:solidFill>
                <a:srgbClr val="0000FF"/>
              </a:solidFill>
            </a:endParaRPr>
          </a:p>
          <a:p>
            <a:pPr marL="0" indent="0">
              <a:buNone/>
            </a:pPr>
            <a:r>
              <a:rPr lang="en-US" sz="1600" dirty="0" err="1">
                <a:solidFill>
                  <a:srgbClr val="0000FF"/>
                </a:solidFill>
              </a:rPr>
              <a:t>NodeJS</a:t>
            </a:r>
            <a:r>
              <a:rPr lang="en-US" sz="1600" dirty="0">
                <a:solidFill>
                  <a:srgbClr val="0000FF"/>
                </a:solidFill>
              </a:rPr>
              <a:t>/Tutorial_1/</a:t>
            </a:r>
            <a:r>
              <a:rPr lang="en-US" sz="1600" dirty="0" err="1">
                <a:solidFill>
                  <a:srgbClr val="0000FF"/>
                </a:solidFill>
              </a:rPr>
              <a:t>SchedulingEventQueue</a:t>
            </a:r>
            <a:r>
              <a:rPr lang="en-US" sz="1600" dirty="0">
                <a:solidFill>
                  <a:srgbClr val="0000FF"/>
                </a:solidFill>
              </a:rPr>
              <a:t>/Compute_Server_1.</a:t>
            </a:r>
            <a:r>
              <a:rPr lang="en-US" sz="1600" dirty="0" smtClean="0">
                <a:solidFill>
                  <a:srgbClr val="0000FF"/>
                </a:solidFill>
              </a:rPr>
              <a:t>js</a:t>
            </a:r>
          </a:p>
          <a:p>
            <a:pPr marL="0" indent="0">
              <a:buNone/>
            </a:pPr>
            <a:r>
              <a:rPr lang="en-US" sz="1600" dirty="0" err="1" smtClean="0">
                <a:solidFill>
                  <a:srgbClr val="0000FF"/>
                </a:solidFill>
              </a:rPr>
              <a:t>NodeJS</a:t>
            </a:r>
            <a:r>
              <a:rPr lang="en-US" sz="1600" dirty="0">
                <a:solidFill>
                  <a:srgbClr val="0000FF"/>
                </a:solidFill>
              </a:rPr>
              <a:t>/Tutorial_1/</a:t>
            </a:r>
            <a:r>
              <a:rPr lang="en-US" sz="1600" dirty="0" err="1">
                <a:solidFill>
                  <a:srgbClr val="0000FF"/>
                </a:solidFill>
              </a:rPr>
              <a:t>SchedulingEventQueue</a:t>
            </a:r>
            <a:r>
              <a:rPr lang="en-US" sz="1600" dirty="0">
                <a:solidFill>
                  <a:srgbClr val="0000FF"/>
                </a:solidFill>
              </a:rPr>
              <a:t>/ComputeServer_2_With_Process_Tick.js</a:t>
            </a:r>
          </a:p>
          <a:p>
            <a:pPr marL="0" indent="0">
              <a:buNone/>
            </a:pPr>
            <a:endParaRPr lang="en-US" dirty="0" smtClean="0">
              <a:solidFill>
                <a:srgbClr val="0000FF"/>
              </a:solidFill>
            </a:endParaRPr>
          </a:p>
          <a:p>
            <a:endParaRPr lang="en-US" i="1" dirty="0">
              <a:solidFill>
                <a:srgbClr val="0000FF"/>
              </a:solidFill>
            </a:endParaRP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115</a:t>
            </a:fld>
            <a:endParaRPr lang="en-US" dirty="0"/>
          </a:p>
        </p:txBody>
      </p:sp>
    </p:spTree>
    <p:extLst>
      <p:ext uri="{BB962C8B-B14F-4D97-AF65-F5344CB8AC3E}">
        <p14:creationId xmlns:p14="http://schemas.microsoft.com/office/powerpoint/2010/main" val="746266663"/>
      </p:ext>
    </p:extLst>
  </p:cSld>
  <p:clrMapOvr>
    <a:masterClrMapping/>
  </p:clrMapOvr>
  <p:transition xmlns:p14="http://schemas.microsoft.com/office/powerpoint/2010/mai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Calls… Really ??</a:t>
            </a:r>
            <a:endParaRPr lang="en-US" dirty="0"/>
          </a:p>
        </p:txBody>
      </p:sp>
      <p:sp>
        <p:nvSpPr>
          <p:cNvPr id="3" name="Content Placeholder 2"/>
          <p:cNvSpPr>
            <a:spLocks noGrp="1"/>
          </p:cNvSpPr>
          <p:nvPr>
            <p:ph idx="1"/>
          </p:nvPr>
        </p:nvSpPr>
        <p:spPr/>
        <p:txBody>
          <a:bodyPr>
            <a:normAutofit fontScale="62500" lnSpcReduction="20000"/>
          </a:bodyPr>
          <a:lstStyle/>
          <a:p>
            <a:r>
              <a:rPr lang="en-US" dirty="0"/>
              <a:t>Node actually does have synchronous versions of some key APIs, most notably file APIs. </a:t>
            </a:r>
            <a:endParaRPr lang="en-US" dirty="0" smtClean="0"/>
          </a:p>
          <a:p>
            <a:r>
              <a:rPr lang="en-US" dirty="0" smtClean="0"/>
              <a:t>You </a:t>
            </a:r>
            <a:r>
              <a:rPr lang="en-US" dirty="0"/>
              <a:t>use them for writing command-line tools </a:t>
            </a:r>
            <a:r>
              <a:rPr lang="en-US" dirty="0" smtClean="0"/>
              <a:t>To </a:t>
            </a:r>
            <a:r>
              <a:rPr lang="en-US" dirty="0"/>
              <a:t>demonstrate briefly here, you can rewrite the first script of this chapter as follows:</a:t>
            </a:r>
          </a:p>
          <a:p>
            <a:pPr marL="0" indent="0">
              <a:buNone/>
            </a:pPr>
            <a:endParaRPr lang="en-US" dirty="0"/>
          </a:p>
          <a:p>
            <a:pPr marL="400050" lvl="1" indent="0">
              <a:buNone/>
            </a:pPr>
            <a:r>
              <a:rPr lang="en-US" dirty="0" err="1">
                <a:solidFill>
                  <a:srgbClr val="0000FF"/>
                </a:solidFill>
              </a:rPr>
              <a:t>var</a:t>
            </a:r>
            <a:r>
              <a:rPr lang="en-US" dirty="0">
                <a:solidFill>
                  <a:srgbClr val="0000FF"/>
                </a:solidFill>
              </a:rPr>
              <a:t> </a:t>
            </a:r>
            <a:r>
              <a:rPr lang="en-US" dirty="0" err="1">
                <a:solidFill>
                  <a:srgbClr val="0000FF"/>
                </a:solidFill>
              </a:rPr>
              <a:t>fs</a:t>
            </a:r>
            <a:r>
              <a:rPr lang="en-US" dirty="0">
                <a:solidFill>
                  <a:srgbClr val="0000FF"/>
                </a:solidFill>
              </a:rPr>
              <a:t> = require('</a:t>
            </a:r>
            <a:r>
              <a:rPr lang="en-US" dirty="0" err="1">
                <a:solidFill>
                  <a:srgbClr val="0000FF"/>
                </a:solidFill>
              </a:rPr>
              <a:t>fs</a:t>
            </a:r>
            <a:r>
              <a:rPr lang="en-US" dirty="0">
                <a:solidFill>
                  <a:srgbClr val="0000FF"/>
                </a:solidFill>
              </a:rPr>
              <a:t>')</a:t>
            </a:r>
            <a:r>
              <a:rPr lang="en-US" dirty="0" smtClean="0">
                <a:solidFill>
                  <a:srgbClr val="0000FF"/>
                </a:solidFill>
              </a:rPr>
              <a:t>;</a:t>
            </a:r>
            <a:endParaRPr lang="en-US" dirty="0">
              <a:solidFill>
                <a:srgbClr val="0000FF"/>
              </a:solidFill>
            </a:endParaRPr>
          </a:p>
          <a:p>
            <a:pPr marL="400050" lvl="1" indent="0">
              <a:buNone/>
            </a:pPr>
            <a:r>
              <a:rPr lang="en-US" dirty="0" err="1">
                <a:solidFill>
                  <a:srgbClr val="0000FF"/>
                </a:solidFill>
              </a:rPr>
              <a:t>var</a:t>
            </a:r>
            <a:r>
              <a:rPr lang="en-US" dirty="0">
                <a:solidFill>
                  <a:srgbClr val="0000FF"/>
                </a:solidFill>
              </a:rPr>
              <a:t> handle = </a:t>
            </a:r>
            <a:r>
              <a:rPr lang="en-US" dirty="0" err="1">
                <a:solidFill>
                  <a:srgbClr val="0000FF"/>
                </a:solidFill>
              </a:rPr>
              <a:t>fs.openSync</a:t>
            </a:r>
            <a:r>
              <a:rPr lang="en-US" dirty="0">
                <a:solidFill>
                  <a:srgbClr val="0000FF"/>
                </a:solidFill>
              </a:rPr>
              <a:t>('</a:t>
            </a:r>
            <a:r>
              <a:rPr lang="en-US" dirty="0" err="1">
                <a:solidFill>
                  <a:srgbClr val="0000FF"/>
                </a:solidFill>
              </a:rPr>
              <a:t>info.txt</a:t>
            </a:r>
            <a:r>
              <a:rPr lang="en-US" dirty="0">
                <a:solidFill>
                  <a:srgbClr val="0000FF"/>
                </a:solidFill>
              </a:rPr>
              <a:t>', 'r');</a:t>
            </a:r>
          </a:p>
          <a:p>
            <a:pPr marL="400050" lvl="1" indent="0">
              <a:buNone/>
            </a:pPr>
            <a:r>
              <a:rPr lang="en-US" dirty="0" err="1">
                <a:solidFill>
                  <a:srgbClr val="0000FF"/>
                </a:solidFill>
              </a:rPr>
              <a:t>var</a:t>
            </a:r>
            <a:r>
              <a:rPr lang="en-US" dirty="0">
                <a:solidFill>
                  <a:srgbClr val="0000FF"/>
                </a:solidFill>
              </a:rPr>
              <a:t> </a:t>
            </a:r>
            <a:r>
              <a:rPr lang="en-US" dirty="0" err="1">
                <a:solidFill>
                  <a:srgbClr val="0000FF"/>
                </a:solidFill>
              </a:rPr>
              <a:t>buf</a:t>
            </a:r>
            <a:r>
              <a:rPr lang="en-US" dirty="0">
                <a:solidFill>
                  <a:srgbClr val="0000FF"/>
                </a:solidFill>
              </a:rPr>
              <a:t> = new Buffer(100000);</a:t>
            </a:r>
          </a:p>
          <a:p>
            <a:pPr marL="400050" lvl="1" indent="0">
              <a:buNone/>
            </a:pPr>
            <a:r>
              <a:rPr lang="en-US" dirty="0" err="1">
                <a:solidFill>
                  <a:srgbClr val="0000FF"/>
                </a:solidFill>
              </a:rPr>
              <a:t>var</a:t>
            </a:r>
            <a:r>
              <a:rPr lang="en-US" dirty="0">
                <a:solidFill>
                  <a:srgbClr val="0000FF"/>
                </a:solidFill>
              </a:rPr>
              <a:t> read = </a:t>
            </a:r>
            <a:r>
              <a:rPr lang="en-US" dirty="0" err="1">
                <a:solidFill>
                  <a:srgbClr val="0000FF"/>
                </a:solidFill>
              </a:rPr>
              <a:t>fs.readSync</a:t>
            </a:r>
            <a:r>
              <a:rPr lang="en-US" dirty="0">
                <a:solidFill>
                  <a:srgbClr val="0000FF"/>
                </a:solidFill>
              </a:rPr>
              <a:t>(handle, </a:t>
            </a:r>
            <a:r>
              <a:rPr lang="en-US" dirty="0" err="1">
                <a:solidFill>
                  <a:srgbClr val="0000FF"/>
                </a:solidFill>
              </a:rPr>
              <a:t>buf</a:t>
            </a:r>
            <a:r>
              <a:rPr lang="en-US" dirty="0">
                <a:solidFill>
                  <a:srgbClr val="0000FF"/>
                </a:solidFill>
              </a:rPr>
              <a:t>, 0, 10000, null);</a:t>
            </a:r>
          </a:p>
          <a:p>
            <a:pPr marL="400050" lvl="1" indent="0">
              <a:buNone/>
            </a:pPr>
            <a:r>
              <a:rPr lang="en-US" dirty="0" err="1">
                <a:solidFill>
                  <a:srgbClr val="0000FF"/>
                </a:solidFill>
              </a:rPr>
              <a:t>console.log</a:t>
            </a:r>
            <a:r>
              <a:rPr lang="en-US" dirty="0">
                <a:solidFill>
                  <a:srgbClr val="0000FF"/>
                </a:solidFill>
              </a:rPr>
              <a:t>(</a:t>
            </a:r>
            <a:r>
              <a:rPr lang="en-US" dirty="0" err="1">
                <a:solidFill>
                  <a:srgbClr val="0000FF"/>
                </a:solidFill>
              </a:rPr>
              <a:t>buf.toString</a:t>
            </a:r>
            <a:r>
              <a:rPr lang="en-US" dirty="0">
                <a:solidFill>
                  <a:srgbClr val="0000FF"/>
                </a:solidFill>
              </a:rPr>
              <a:t>('utf8', 0, read));</a:t>
            </a:r>
          </a:p>
          <a:p>
            <a:pPr marL="400050" lvl="1" indent="0">
              <a:buNone/>
            </a:pPr>
            <a:r>
              <a:rPr lang="en-US" dirty="0" err="1">
                <a:solidFill>
                  <a:srgbClr val="0000FF"/>
                </a:solidFill>
              </a:rPr>
              <a:t>fs.closeSync</a:t>
            </a:r>
            <a:r>
              <a:rPr lang="en-US" dirty="0">
                <a:solidFill>
                  <a:srgbClr val="0000FF"/>
                </a:solidFill>
              </a:rPr>
              <a:t>(handle);</a:t>
            </a:r>
          </a:p>
          <a:p>
            <a:endParaRPr lang="en-US" dirty="0"/>
          </a:p>
          <a:p>
            <a:r>
              <a:rPr lang="en-US" dirty="0" smtClean="0"/>
              <a:t>You </a:t>
            </a:r>
            <a:r>
              <a:rPr lang="en-US" dirty="0"/>
              <a:t>can use </a:t>
            </a:r>
            <a:r>
              <a:rPr lang="en-US" dirty="0" err="1" smtClean="0"/>
              <a:t>Node.js</a:t>
            </a:r>
            <a:r>
              <a:rPr lang="en-US" dirty="0" smtClean="0"/>
              <a:t> for </a:t>
            </a:r>
            <a:r>
              <a:rPr lang="en-US" dirty="0"/>
              <a:t>everything from command-line utilities to prototyping to server management and more!</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116</a:t>
            </a:fld>
            <a:endParaRPr lang="en-US" dirty="0"/>
          </a:p>
        </p:txBody>
      </p:sp>
    </p:spTree>
    <p:extLst>
      <p:ext uri="{BB962C8B-B14F-4D97-AF65-F5344CB8AC3E}">
        <p14:creationId xmlns:p14="http://schemas.microsoft.com/office/powerpoint/2010/main" val="2334996228"/>
      </p:ext>
    </p:extLst>
  </p:cSld>
  <p:clrMapOvr>
    <a:masterClrMapping/>
  </p:clrMapOvr>
  <p:transition xmlns:p14="http://schemas.microsoft.com/office/powerpoint/2010/mai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Summary</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Define your challenges</a:t>
            </a:r>
          </a:p>
          <a:p>
            <a:pPr lvl="1"/>
            <a:r>
              <a:rPr lang="en-US" dirty="0" smtClean="0"/>
              <a:t>Technological</a:t>
            </a:r>
            <a:r>
              <a:rPr lang="en-US" dirty="0"/>
              <a:t> </a:t>
            </a:r>
            <a:r>
              <a:rPr lang="en-US" dirty="0" smtClean="0"/>
              <a:t>as well as personal</a:t>
            </a:r>
          </a:p>
          <a:p>
            <a:r>
              <a:rPr lang="en-US" dirty="0" smtClean="0"/>
              <a:t>Set realistic expectation</a:t>
            </a:r>
          </a:p>
          <a:p>
            <a:pPr lvl="1"/>
            <a:r>
              <a:rPr lang="en-US" dirty="0" smtClean="0"/>
              <a:t>Mastery is not achieved overnight</a:t>
            </a:r>
          </a:p>
          <a:p>
            <a:r>
              <a:rPr lang="en-US" dirty="0" smtClean="0"/>
              <a:t>Keep your eye on the goal</a:t>
            </a:r>
          </a:p>
          <a:p>
            <a:pPr lvl="1"/>
            <a:r>
              <a:rPr lang="en-US" dirty="0" smtClean="0"/>
              <a:t>Mentorship programs</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117</a:t>
            </a:fld>
            <a:endParaRPr lang="en-US" dirty="0"/>
          </a:p>
        </p:txBody>
      </p:sp>
    </p:spTree>
    <p:custDataLst>
      <p:tags r:id="rId1"/>
    </p:custDataLst>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custDataLst>
              <p:tags r:id="rId2"/>
            </p:custDataLst>
          </p:nvPr>
        </p:nvSpPr>
        <p:spPr/>
        <p:txBody>
          <a:bodyPr/>
          <a:lstStyle/>
          <a:p>
            <a:pPr>
              <a:defRPr/>
            </a:pPr>
            <a:r>
              <a:rPr lang="en-US" dirty="0" smtClean="0"/>
              <a:t>Resources</a:t>
            </a:r>
          </a:p>
        </p:txBody>
      </p:sp>
      <p:sp>
        <p:nvSpPr>
          <p:cNvPr id="618499" name="Rectangle 3"/>
          <p:cNvSpPr>
            <a:spLocks noGrp="1" noChangeArrowheads="1"/>
          </p:cNvSpPr>
          <p:nvPr>
            <p:ph type="body" idx="1"/>
            <p:custDataLst>
              <p:tags r:id="rId3"/>
            </p:custDataLst>
          </p:nvPr>
        </p:nvSpPr>
        <p:spPr/>
        <p:txBody>
          <a:bodyPr>
            <a:normAutofit lnSpcReduction="10000"/>
          </a:bodyPr>
          <a:lstStyle/>
          <a:p>
            <a:pPr>
              <a:defRPr/>
            </a:pPr>
            <a:r>
              <a:rPr lang="en-US" dirty="0" smtClean="0"/>
              <a:t>&lt;Intranet site text here&gt;</a:t>
            </a:r>
            <a:br>
              <a:rPr lang="en-US" dirty="0" smtClean="0"/>
            </a:br>
            <a:r>
              <a:rPr lang="en-US" u="sng" dirty="0" smtClean="0">
                <a:solidFill>
                  <a:schemeClr val="tx2"/>
                </a:solidFill>
              </a:rPr>
              <a:t>&lt;hyperlink here&gt;</a:t>
            </a:r>
            <a:endParaRPr lang="en-US" u="sng" dirty="0" smtClean="0"/>
          </a:p>
          <a:p>
            <a:pPr>
              <a:defRPr/>
            </a:pPr>
            <a:endParaRPr lang="en-US" dirty="0" smtClean="0"/>
          </a:p>
          <a:p>
            <a:pPr>
              <a:defRPr/>
            </a:pPr>
            <a:r>
              <a:rPr lang="en-US" dirty="0" smtClean="0"/>
              <a:t>&lt;Additional reading material text here&gt;</a:t>
            </a:r>
            <a:br>
              <a:rPr lang="en-US" dirty="0" smtClean="0"/>
            </a:br>
            <a:r>
              <a:rPr lang="en-US" u="sng" dirty="0" smtClean="0">
                <a:solidFill>
                  <a:schemeClr val="tx2"/>
                </a:solidFill>
              </a:rPr>
              <a:t>&lt;hyperlink here&gt;</a:t>
            </a:r>
            <a:endParaRPr lang="en-US" dirty="0" smtClean="0"/>
          </a:p>
          <a:p>
            <a:pPr>
              <a:buFontTx/>
              <a:buNone/>
              <a:defRPr/>
            </a:pPr>
            <a:endParaRPr lang="en-US" dirty="0" smtClean="0"/>
          </a:p>
          <a:p>
            <a:pPr>
              <a:defRPr/>
            </a:pPr>
            <a:r>
              <a:rPr lang="en-US" dirty="0" smtClean="0"/>
              <a:t>This slide deck and related resources:</a:t>
            </a:r>
            <a:br>
              <a:rPr lang="en-US" dirty="0" smtClean="0"/>
            </a:br>
            <a:r>
              <a:rPr lang="en-US" u="sng" dirty="0" smtClean="0">
                <a:solidFill>
                  <a:schemeClr val="tx2"/>
                </a:solidFill>
              </a:rPr>
              <a:t>&lt;hyperlink here&gt;</a:t>
            </a:r>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118</a:t>
            </a:fld>
            <a:endParaRPr lang="en-US" dirty="0"/>
          </a:p>
        </p:txBody>
      </p:sp>
    </p:spTree>
    <p:custDataLst>
      <p:tags r:id="rId1"/>
    </p:custData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p:txBody>
          <a:bodyPr>
            <a:normAutofit/>
          </a:bodyPr>
          <a:lstStyle/>
          <a:p>
            <a:pPr>
              <a:defRPr/>
            </a:pPr>
            <a:r>
              <a:rPr lang="en-US" dirty="0" smtClean="0"/>
              <a:t>Questions?</a:t>
            </a:r>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119</a:t>
            </a:fld>
            <a:endParaRPr lang="en-US" dirty="0"/>
          </a:p>
        </p:txBody>
      </p:sp>
    </p:spTree>
    <p:custDataLst>
      <p:tags r:id="rId1"/>
    </p:custData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b="1" dirty="0"/>
              <a:t>JavaScript </a:t>
            </a:r>
            <a:r>
              <a:rPr lang="en-US" b="1" dirty="0" smtClean="0"/>
              <a:t>on the Server Side</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057400"/>
            <a:ext cx="6604000" cy="39624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057400"/>
            <a:ext cx="926973" cy="9269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5105400"/>
            <a:ext cx="2591064" cy="1295532"/>
          </a:xfrm>
          <a:prstGeom prst="rect">
            <a:avLst/>
          </a:prstGeom>
        </p:spPr>
      </p:pic>
    </p:spTree>
    <p:extLst>
      <p:ext uri="{BB962C8B-B14F-4D97-AF65-F5344CB8AC3E}">
        <p14:creationId xmlns:p14="http://schemas.microsoft.com/office/powerpoint/2010/main" val="2137553858"/>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custDataLst>
              <p:tags r:id="rId2"/>
            </p:custDataLst>
          </p:nvPr>
        </p:nvSpPr>
        <p:spPr/>
        <p:txBody>
          <a:bodyPr/>
          <a:lstStyle/>
          <a:p>
            <a:pPr>
              <a:defRPr/>
            </a:pPr>
            <a:r>
              <a:rPr lang="en-US" dirty="0" smtClean="0"/>
              <a:t>Appendix</a:t>
            </a:r>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120</a:t>
            </a:fld>
            <a:endParaRPr lang="en-US" dirty="0"/>
          </a:p>
        </p:txBody>
      </p:sp>
    </p:spTree>
    <p:custDataLst>
      <p:tags r:id="rId1"/>
    </p:custData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949568"/>
          </a:xfrm>
        </p:spPr>
        <p:txBody>
          <a:bodyPr>
            <a:normAutofit/>
          </a:bodyPr>
          <a:lstStyle/>
          <a:p>
            <a:r>
              <a:rPr lang="en-US" sz="5400" b="1" cap="small" dirty="0">
                <a:solidFill>
                  <a:srgbClr val="003300"/>
                </a:solidFill>
              </a:rPr>
              <a:t>What is Node:</a:t>
            </a:r>
          </a:p>
        </p:txBody>
      </p:sp>
      <p:sp>
        <p:nvSpPr>
          <p:cNvPr id="3" name="Content Placeholder 2"/>
          <p:cNvSpPr>
            <a:spLocks noGrp="1"/>
          </p:cNvSpPr>
          <p:nvPr>
            <p:ph idx="1"/>
          </p:nvPr>
        </p:nvSpPr>
        <p:spPr>
          <a:xfrm>
            <a:off x="762000" y="1295401"/>
            <a:ext cx="8077200" cy="4800600"/>
          </a:xfrm>
        </p:spPr>
        <p:txBody>
          <a:bodyPr>
            <a:noAutofit/>
          </a:bodyPr>
          <a:lstStyle/>
          <a:p>
            <a:r>
              <a:rPr lang="en-US" sz="1600" dirty="0" smtClean="0"/>
              <a:t>Developed by Ryan Dahl in 2009.</a:t>
            </a:r>
          </a:p>
          <a:p>
            <a:r>
              <a:rPr lang="en-US" sz="1600" dirty="0" smtClean="0"/>
              <a:t>The main motivation : </a:t>
            </a:r>
          </a:p>
          <a:p>
            <a:pPr lvl="1"/>
            <a:r>
              <a:rPr lang="en-US" sz="1200" dirty="0" smtClean="0"/>
              <a:t>Concurrency issues while dealing with Web Services.</a:t>
            </a:r>
          </a:p>
          <a:p>
            <a:pPr lvl="1"/>
            <a:r>
              <a:rPr lang="en-US" sz="1200" dirty="0" smtClean="0"/>
              <a:t>Google at that time had just come out with its CHROME V8 JS engine which was highly optimized for the Web Traffic</a:t>
            </a:r>
            <a:r>
              <a:rPr lang="en-US" sz="1200" dirty="0"/>
              <a:t>. </a:t>
            </a:r>
            <a:r>
              <a:rPr lang="en-US" sz="1200" dirty="0" smtClean="0"/>
              <a:t>Dahl </a:t>
            </a:r>
            <a:r>
              <a:rPr lang="en-US" sz="1200" dirty="0"/>
              <a:t>created </a:t>
            </a:r>
            <a:r>
              <a:rPr lang="en-US" sz="1200" dirty="0" err="1"/>
              <a:t>Node.js</a:t>
            </a:r>
            <a:r>
              <a:rPr lang="en-US" sz="1200" dirty="0"/>
              <a:t> on top of V8 as a server-side environment that matches the client-side environment in the browser</a:t>
            </a:r>
            <a:r>
              <a:rPr lang="en-US" sz="1200" dirty="0" smtClean="0"/>
              <a:t>.</a:t>
            </a:r>
            <a:endParaRPr lang="en-US" sz="1200" dirty="0"/>
          </a:p>
          <a:p>
            <a:r>
              <a:rPr lang="en-US" sz="1600" dirty="0" smtClean="0"/>
              <a:t>Result</a:t>
            </a:r>
          </a:p>
          <a:p>
            <a:pPr lvl="1"/>
            <a:r>
              <a:rPr lang="en-US" sz="1200" dirty="0"/>
              <a:t>E</a:t>
            </a:r>
            <a:r>
              <a:rPr lang="en-US" sz="1200" dirty="0" smtClean="0"/>
              <a:t>xtremely </a:t>
            </a:r>
            <a:r>
              <a:rPr lang="en-US" sz="1200" dirty="0"/>
              <a:t>scalable server-side environment that allows developers to more easily bridge the gap between client and server. </a:t>
            </a:r>
            <a:endParaRPr lang="en-US" sz="1200" dirty="0" smtClean="0"/>
          </a:p>
          <a:p>
            <a:pPr lvl="1"/>
            <a:r>
              <a:rPr lang="en-US" sz="1200" dirty="0"/>
              <a:t>D</a:t>
            </a:r>
            <a:r>
              <a:rPr lang="en-US" sz="1200" dirty="0" smtClean="0"/>
              <a:t>evelopers </a:t>
            </a:r>
            <a:r>
              <a:rPr lang="en-US" sz="1200" dirty="0"/>
              <a:t>can easily navigate back and forth between client and server code and can even reuse code between the two environments</a:t>
            </a:r>
            <a:r>
              <a:rPr lang="en-US" sz="1200" dirty="0" smtClean="0"/>
              <a:t>.</a:t>
            </a:r>
          </a:p>
          <a:p>
            <a:r>
              <a:rPr lang="en-US" sz="1600" dirty="0" smtClean="0"/>
              <a:t>“</a:t>
            </a:r>
            <a:r>
              <a:rPr lang="en-US" sz="1600" dirty="0" err="1"/>
              <a:t>Node.js</a:t>
            </a:r>
            <a:r>
              <a:rPr lang="en-US" sz="1600" dirty="0"/>
              <a:t> is a website/application framework designed with high scalability in mind. It takes advantage of the existing JavaScript technology in the browser and flows those same concepts all the way down through the webserver into the backend services. </a:t>
            </a:r>
            <a:r>
              <a:rPr lang="en-US" sz="1600" dirty="0" err="1"/>
              <a:t>Node.js</a:t>
            </a:r>
            <a:r>
              <a:rPr lang="en-US" sz="1600" dirty="0"/>
              <a:t> is a great technology that is easy to implement and yet extremely scalable.</a:t>
            </a:r>
          </a:p>
          <a:p>
            <a:r>
              <a:rPr lang="en-US" sz="1600" dirty="0" err="1"/>
              <a:t>Node.js</a:t>
            </a:r>
            <a:r>
              <a:rPr lang="en-US" sz="1600" dirty="0"/>
              <a:t> is a very modular platform, which means much of the functionality that you will use is provided by external modules rather than being inherently built into the platform. The </a:t>
            </a:r>
            <a:r>
              <a:rPr lang="en-US" sz="1600" dirty="0" err="1"/>
              <a:t>Node.js</a:t>
            </a:r>
            <a:r>
              <a:rPr lang="en-US" sz="1600" dirty="0"/>
              <a:t> culture is very active in creating and publishing modules for almost every imaginable </a:t>
            </a:r>
            <a:r>
              <a:rPr lang="en-US" sz="1600" dirty="0" smtClean="0"/>
              <a:t>need.</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13</a:t>
            </a:fld>
            <a:endParaRPr lang="en-US" dirty="0"/>
          </a:p>
        </p:txBody>
      </p:sp>
    </p:spTree>
    <p:extLst>
      <p:ext uri="{BB962C8B-B14F-4D97-AF65-F5344CB8AC3E}">
        <p14:creationId xmlns:p14="http://schemas.microsoft.com/office/powerpoint/2010/main" val="3711133915"/>
      </p:ext>
    </p:extLst>
  </p:cSld>
  <p:clrMapOvr>
    <a:masterClrMapping/>
  </p:clrMapOvr>
  <p:transition xmlns:p14="http://schemas.microsoft.com/office/powerpoint/2010/mai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425634"/>
            <a:ext cx="8077200" cy="830997"/>
          </a:xfrm>
          <a:prstGeom prst="rect">
            <a:avLst/>
          </a:prstGeom>
        </p:spPr>
        <p:txBody>
          <a:bodyPr vert="horz" wrap="square" lIns="0" tIns="0" rIns="0" bIns="0" rtlCol="0">
            <a:spAutoFit/>
          </a:bodyPr>
          <a:lstStyle/>
          <a:p>
            <a:pPr marL="12700">
              <a:lnSpc>
                <a:spcPct val="100000"/>
              </a:lnSpc>
            </a:pPr>
            <a:r>
              <a:rPr lang="en-US" sz="5400" b="1" cap="small" dirty="0">
                <a:solidFill>
                  <a:srgbClr val="003300"/>
                </a:solidFill>
              </a:rPr>
              <a:t>Use Cases Node Is Solving</a:t>
            </a:r>
            <a:r>
              <a:rPr lang="en-US" sz="5400" b="1" cap="small" dirty="0" smtClean="0">
                <a:solidFill>
                  <a:srgbClr val="003300"/>
                </a:solidFill>
              </a:rPr>
              <a:t>.</a:t>
            </a:r>
            <a:endParaRPr lang="en-US" sz="5400" b="1" cap="small" dirty="0">
              <a:solidFill>
                <a:srgbClr val="003300"/>
              </a:solidFill>
            </a:endParaRPr>
          </a:p>
        </p:txBody>
      </p:sp>
      <p:sp>
        <p:nvSpPr>
          <p:cNvPr id="3" name="object 3"/>
          <p:cNvSpPr txBox="1"/>
          <p:nvPr/>
        </p:nvSpPr>
        <p:spPr>
          <a:xfrm>
            <a:off x="534669" y="1741170"/>
            <a:ext cx="7756525" cy="4333240"/>
          </a:xfrm>
          <a:prstGeom prst="rect">
            <a:avLst/>
          </a:prstGeom>
        </p:spPr>
        <p:txBody>
          <a:bodyPr vert="horz" wrap="square" lIns="0" tIns="0" rIns="0" bIns="0" rtlCol="0">
            <a:spAutoFit/>
          </a:bodyPr>
          <a:lstStyle/>
          <a:p>
            <a:pPr marL="12700">
              <a:lnSpc>
                <a:spcPct val="100000"/>
              </a:lnSpc>
            </a:pPr>
            <a:r>
              <a:rPr sz="2925" spc="-982" baseline="12820" dirty="0">
                <a:solidFill>
                  <a:srgbClr val="717BA2"/>
                </a:solidFill>
                <a:latin typeface="Arial"/>
                <a:cs typeface="Arial"/>
              </a:rPr>
              <a:t></a:t>
            </a:r>
            <a:r>
              <a:rPr sz="2925" spc="472" baseline="12820" dirty="0">
                <a:solidFill>
                  <a:srgbClr val="717BA2"/>
                </a:solidFill>
                <a:latin typeface="Arial"/>
                <a:cs typeface="Arial"/>
              </a:rPr>
              <a:t> </a:t>
            </a:r>
            <a:r>
              <a:rPr sz="2600" spc="120" dirty="0">
                <a:latin typeface="Arial"/>
                <a:cs typeface="Arial"/>
              </a:rPr>
              <a:t>Soft </a:t>
            </a:r>
            <a:r>
              <a:rPr sz="2600" spc="70" dirty="0">
                <a:latin typeface="Arial"/>
                <a:cs typeface="Arial"/>
              </a:rPr>
              <a:t>Real-Time </a:t>
            </a:r>
            <a:r>
              <a:rPr sz="2600" spc="80" dirty="0">
                <a:latin typeface="Arial"/>
                <a:cs typeface="Arial"/>
              </a:rPr>
              <a:t>Push-Based</a:t>
            </a:r>
            <a:r>
              <a:rPr sz="2600" spc="120" dirty="0">
                <a:latin typeface="Arial"/>
                <a:cs typeface="Arial"/>
              </a:rPr>
              <a:t> </a:t>
            </a:r>
            <a:r>
              <a:rPr sz="2600" spc="150" dirty="0">
                <a:latin typeface="Arial"/>
                <a:cs typeface="Arial"/>
              </a:rPr>
              <a:t>Applications</a:t>
            </a:r>
            <a:endParaRPr sz="2600">
              <a:latin typeface="Arial"/>
              <a:cs typeface="Arial"/>
            </a:endParaRPr>
          </a:p>
          <a:p>
            <a:pPr marL="287020">
              <a:lnSpc>
                <a:spcPct val="100000"/>
              </a:lnSpc>
              <a:spcBef>
                <a:spcPts val="509"/>
              </a:spcBef>
            </a:pPr>
            <a:r>
              <a:rPr sz="2700" spc="-900" baseline="12345" dirty="0">
                <a:solidFill>
                  <a:srgbClr val="9FB8CD"/>
                </a:solidFill>
                <a:latin typeface="Arial"/>
                <a:cs typeface="Arial"/>
              </a:rPr>
              <a:t></a:t>
            </a:r>
            <a:r>
              <a:rPr sz="2700" spc="660" baseline="12345" dirty="0">
                <a:solidFill>
                  <a:srgbClr val="9FB8CD"/>
                </a:solidFill>
                <a:latin typeface="Arial"/>
                <a:cs typeface="Arial"/>
              </a:rPr>
              <a:t> </a:t>
            </a:r>
            <a:r>
              <a:rPr sz="2400" spc="195" dirty="0">
                <a:solidFill>
                  <a:srgbClr val="464652"/>
                </a:solidFill>
                <a:latin typeface="Arial"/>
                <a:cs typeface="Arial"/>
              </a:rPr>
              <a:t>twitter, </a:t>
            </a:r>
            <a:r>
              <a:rPr sz="2400" spc="160" dirty="0">
                <a:solidFill>
                  <a:srgbClr val="464652"/>
                </a:solidFill>
                <a:latin typeface="Arial"/>
                <a:cs typeface="Arial"/>
              </a:rPr>
              <a:t>chat, sport </a:t>
            </a:r>
            <a:r>
              <a:rPr sz="2400" spc="145" dirty="0">
                <a:solidFill>
                  <a:srgbClr val="464652"/>
                </a:solidFill>
                <a:latin typeface="Arial"/>
                <a:cs typeface="Arial"/>
              </a:rPr>
              <a:t>bets, </a:t>
            </a:r>
            <a:r>
              <a:rPr sz="2400" spc="165" dirty="0">
                <a:solidFill>
                  <a:srgbClr val="464652"/>
                </a:solidFill>
                <a:latin typeface="Arial"/>
                <a:cs typeface="Arial"/>
              </a:rPr>
              <a:t>mobile,</a:t>
            </a:r>
            <a:r>
              <a:rPr sz="2400" spc="-210" dirty="0">
                <a:solidFill>
                  <a:srgbClr val="464652"/>
                </a:solidFill>
                <a:latin typeface="Arial"/>
                <a:cs typeface="Arial"/>
              </a:rPr>
              <a:t> </a:t>
            </a:r>
            <a:r>
              <a:rPr sz="2400" dirty="0">
                <a:solidFill>
                  <a:srgbClr val="464652"/>
                </a:solidFill>
                <a:latin typeface="Arial"/>
                <a:cs typeface="Arial"/>
              </a:rPr>
              <a:t>…</a:t>
            </a:r>
            <a:endParaRPr sz="2400">
              <a:latin typeface="Arial"/>
              <a:cs typeface="Arial"/>
            </a:endParaRPr>
          </a:p>
          <a:p>
            <a:pPr>
              <a:lnSpc>
                <a:spcPct val="100000"/>
              </a:lnSpc>
            </a:pPr>
            <a:endParaRPr sz="2400">
              <a:latin typeface="Times New Roman"/>
              <a:cs typeface="Times New Roman"/>
            </a:endParaRPr>
          </a:p>
          <a:p>
            <a:pPr marL="12700">
              <a:lnSpc>
                <a:spcPct val="100000"/>
              </a:lnSpc>
              <a:spcBef>
                <a:spcPts val="1830"/>
              </a:spcBef>
            </a:pPr>
            <a:r>
              <a:rPr sz="2925" spc="-982" baseline="12820" dirty="0">
                <a:solidFill>
                  <a:srgbClr val="717BA2"/>
                </a:solidFill>
                <a:latin typeface="Arial"/>
                <a:cs typeface="Arial"/>
              </a:rPr>
              <a:t></a:t>
            </a:r>
            <a:r>
              <a:rPr sz="2925" spc="337" baseline="12820" dirty="0">
                <a:solidFill>
                  <a:srgbClr val="717BA2"/>
                </a:solidFill>
                <a:latin typeface="Arial"/>
                <a:cs typeface="Arial"/>
              </a:rPr>
              <a:t> </a:t>
            </a:r>
            <a:r>
              <a:rPr sz="2600" spc="-125" dirty="0">
                <a:latin typeface="Arial"/>
                <a:cs typeface="Arial"/>
              </a:rPr>
              <a:t>SPA</a:t>
            </a:r>
            <a:endParaRPr sz="2600">
              <a:latin typeface="Arial"/>
              <a:cs typeface="Arial"/>
            </a:endParaRPr>
          </a:p>
          <a:p>
            <a:pPr marL="561340" marR="5080" indent="-274320">
              <a:lnSpc>
                <a:spcPct val="100299"/>
              </a:lnSpc>
              <a:spcBef>
                <a:spcPts val="509"/>
              </a:spcBef>
            </a:pPr>
            <a:r>
              <a:rPr sz="2700" spc="-900" baseline="12345" dirty="0">
                <a:solidFill>
                  <a:srgbClr val="9FB8CD"/>
                </a:solidFill>
                <a:latin typeface="Arial"/>
                <a:cs typeface="Arial"/>
              </a:rPr>
              <a:t></a:t>
            </a:r>
            <a:r>
              <a:rPr sz="2700" spc="667" baseline="12345" dirty="0">
                <a:solidFill>
                  <a:srgbClr val="9FB8CD"/>
                </a:solidFill>
                <a:latin typeface="Arial"/>
                <a:cs typeface="Arial"/>
              </a:rPr>
              <a:t> </a:t>
            </a:r>
            <a:r>
              <a:rPr sz="2400" spc="215" dirty="0">
                <a:solidFill>
                  <a:srgbClr val="464652"/>
                </a:solidFill>
                <a:latin typeface="Arial"/>
                <a:cs typeface="Arial"/>
              </a:rPr>
              <a:t>many </a:t>
            </a:r>
            <a:r>
              <a:rPr sz="2400" spc="125" dirty="0">
                <a:solidFill>
                  <a:srgbClr val="464652"/>
                </a:solidFill>
                <a:latin typeface="Arial"/>
                <a:cs typeface="Arial"/>
              </a:rPr>
              <a:t>req/sec </a:t>
            </a:r>
            <a:r>
              <a:rPr sz="2400" spc="204" dirty="0">
                <a:solidFill>
                  <a:srgbClr val="464652"/>
                </a:solidFill>
                <a:latin typeface="Arial"/>
                <a:cs typeface="Arial"/>
              </a:rPr>
              <a:t>with </a:t>
            </a:r>
            <a:r>
              <a:rPr sz="2400" spc="165" dirty="0">
                <a:solidFill>
                  <a:srgbClr val="464652"/>
                </a:solidFill>
                <a:latin typeface="Arial"/>
                <a:cs typeface="Arial"/>
              </a:rPr>
              <a:t>low </a:t>
            </a:r>
            <a:r>
              <a:rPr sz="2400" spc="120" dirty="0">
                <a:solidFill>
                  <a:srgbClr val="464652"/>
                </a:solidFill>
                <a:latin typeface="Arial"/>
                <a:cs typeface="Arial"/>
              </a:rPr>
              <a:t>response </a:t>
            </a:r>
            <a:r>
              <a:rPr sz="2400" spc="170" dirty="0">
                <a:solidFill>
                  <a:srgbClr val="464652"/>
                </a:solidFill>
                <a:latin typeface="Arial"/>
                <a:cs typeface="Arial"/>
              </a:rPr>
              <a:t>times,</a:t>
            </a:r>
            <a:r>
              <a:rPr sz="2400" spc="-300" dirty="0">
                <a:solidFill>
                  <a:srgbClr val="464652"/>
                </a:solidFill>
                <a:latin typeface="Arial"/>
                <a:cs typeface="Arial"/>
              </a:rPr>
              <a:t> </a:t>
            </a:r>
            <a:r>
              <a:rPr sz="2400" spc="150" dirty="0">
                <a:solidFill>
                  <a:srgbClr val="464652"/>
                </a:solidFill>
                <a:latin typeface="Arial"/>
                <a:cs typeface="Arial"/>
              </a:rPr>
              <a:t>sharing  </a:t>
            </a:r>
            <a:r>
              <a:rPr sz="2400" spc="165" dirty="0">
                <a:solidFill>
                  <a:srgbClr val="464652"/>
                </a:solidFill>
                <a:latin typeface="Arial"/>
                <a:cs typeface="Arial"/>
              </a:rPr>
              <a:t>things </a:t>
            </a:r>
            <a:r>
              <a:rPr sz="2400" spc="125" dirty="0">
                <a:solidFill>
                  <a:srgbClr val="464652"/>
                </a:solidFill>
                <a:latin typeface="Arial"/>
                <a:cs typeface="Arial"/>
              </a:rPr>
              <a:t>like </a:t>
            </a:r>
            <a:r>
              <a:rPr sz="2400" spc="165" dirty="0">
                <a:solidFill>
                  <a:srgbClr val="464652"/>
                </a:solidFill>
                <a:latin typeface="Arial"/>
                <a:cs typeface="Arial"/>
              </a:rPr>
              <a:t>validation </a:t>
            </a:r>
            <a:r>
              <a:rPr sz="2400" spc="140" dirty="0">
                <a:solidFill>
                  <a:srgbClr val="464652"/>
                </a:solidFill>
                <a:latin typeface="Arial"/>
                <a:cs typeface="Arial"/>
              </a:rPr>
              <a:t>code </a:t>
            </a:r>
            <a:r>
              <a:rPr sz="2400" spc="180" dirty="0">
                <a:solidFill>
                  <a:srgbClr val="464652"/>
                </a:solidFill>
                <a:latin typeface="Arial"/>
                <a:cs typeface="Arial"/>
              </a:rPr>
              <a:t>between </a:t>
            </a:r>
            <a:r>
              <a:rPr sz="2400" spc="195" dirty="0">
                <a:solidFill>
                  <a:srgbClr val="464652"/>
                </a:solidFill>
                <a:latin typeface="Arial"/>
                <a:cs typeface="Arial"/>
              </a:rPr>
              <a:t>the </a:t>
            </a:r>
            <a:r>
              <a:rPr sz="2400" spc="160" dirty="0">
                <a:solidFill>
                  <a:srgbClr val="464652"/>
                </a:solidFill>
                <a:latin typeface="Arial"/>
                <a:cs typeface="Arial"/>
              </a:rPr>
              <a:t>client  </a:t>
            </a:r>
            <a:r>
              <a:rPr sz="2400" spc="170" dirty="0">
                <a:solidFill>
                  <a:srgbClr val="464652"/>
                </a:solidFill>
                <a:latin typeface="Arial"/>
                <a:cs typeface="Arial"/>
              </a:rPr>
              <a:t>and </a:t>
            </a:r>
            <a:r>
              <a:rPr sz="2400" spc="140" dirty="0">
                <a:solidFill>
                  <a:srgbClr val="464652"/>
                </a:solidFill>
                <a:latin typeface="Arial"/>
                <a:cs typeface="Arial"/>
              </a:rPr>
              <a:t>server, </a:t>
            </a:r>
            <a:r>
              <a:rPr sz="2400" spc="-155" dirty="0">
                <a:solidFill>
                  <a:srgbClr val="464652"/>
                </a:solidFill>
                <a:latin typeface="Arial"/>
                <a:cs typeface="Arial"/>
              </a:rPr>
              <a:t>FAT</a:t>
            </a:r>
            <a:r>
              <a:rPr sz="2400" spc="-100" dirty="0">
                <a:solidFill>
                  <a:srgbClr val="464652"/>
                </a:solidFill>
                <a:latin typeface="Arial"/>
                <a:cs typeface="Arial"/>
              </a:rPr>
              <a:t> </a:t>
            </a:r>
            <a:r>
              <a:rPr sz="2400" spc="160" dirty="0">
                <a:solidFill>
                  <a:srgbClr val="464652"/>
                </a:solidFill>
                <a:latin typeface="Arial"/>
                <a:cs typeface="Arial"/>
              </a:rPr>
              <a:t>client</a:t>
            </a:r>
            <a:endParaRPr sz="2400">
              <a:latin typeface="Arial"/>
              <a:cs typeface="Arial"/>
            </a:endParaRPr>
          </a:p>
          <a:p>
            <a:pPr>
              <a:lnSpc>
                <a:spcPct val="100000"/>
              </a:lnSpc>
            </a:pPr>
            <a:endParaRPr sz="2400">
              <a:latin typeface="Times New Roman"/>
              <a:cs typeface="Times New Roman"/>
            </a:endParaRPr>
          </a:p>
          <a:p>
            <a:pPr marL="12700">
              <a:lnSpc>
                <a:spcPct val="100000"/>
              </a:lnSpc>
              <a:spcBef>
                <a:spcPts val="1460"/>
              </a:spcBef>
            </a:pPr>
            <a:r>
              <a:rPr sz="2925" spc="-982" baseline="12820" dirty="0">
                <a:solidFill>
                  <a:srgbClr val="717BA2"/>
                </a:solidFill>
                <a:latin typeface="Arial"/>
                <a:cs typeface="Arial"/>
              </a:rPr>
              <a:t></a:t>
            </a:r>
            <a:r>
              <a:rPr sz="2925" spc="345" baseline="12820" dirty="0">
                <a:solidFill>
                  <a:srgbClr val="717BA2"/>
                </a:solidFill>
                <a:latin typeface="Arial"/>
                <a:cs typeface="Arial"/>
              </a:rPr>
              <a:t> </a:t>
            </a:r>
            <a:r>
              <a:rPr sz="2600" spc="125" dirty="0">
                <a:latin typeface="Arial"/>
                <a:cs typeface="Arial"/>
              </a:rPr>
              <a:t>Cloud</a:t>
            </a:r>
            <a:endParaRPr sz="2600">
              <a:latin typeface="Arial"/>
              <a:cs typeface="Arial"/>
            </a:endParaRPr>
          </a:p>
          <a:p>
            <a:pPr marL="287020">
              <a:lnSpc>
                <a:spcPct val="100000"/>
              </a:lnSpc>
              <a:spcBef>
                <a:spcPts val="509"/>
              </a:spcBef>
              <a:tabLst>
                <a:tab pos="560705" algn="l"/>
              </a:tabLst>
            </a:pPr>
            <a:r>
              <a:rPr sz="2625" spc="-900" baseline="12698" dirty="0">
                <a:solidFill>
                  <a:srgbClr val="9FB8CD"/>
                </a:solidFill>
                <a:latin typeface="Arial"/>
                <a:cs typeface="Arial"/>
              </a:rPr>
              <a:t>	</a:t>
            </a:r>
            <a:r>
              <a:rPr sz="2300" spc="40" dirty="0">
                <a:solidFill>
                  <a:srgbClr val="464652"/>
                </a:solidFill>
                <a:latin typeface="Arial"/>
                <a:cs typeface="Arial"/>
              </a:rPr>
              <a:t>SaaS, </a:t>
            </a:r>
            <a:r>
              <a:rPr sz="2300" spc="5" dirty="0">
                <a:solidFill>
                  <a:srgbClr val="464652"/>
                </a:solidFill>
                <a:latin typeface="Arial"/>
                <a:cs typeface="Arial"/>
              </a:rPr>
              <a:t>PaaS,</a:t>
            </a:r>
            <a:r>
              <a:rPr sz="2300" spc="65" dirty="0">
                <a:solidFill>
                  <a:srgbClr val="464652"/>
                </a:solidFill>
                <a:latin typeface="Arial"/>
                <a:cs typeface="Arial"/>
              </a:rPr>
              <a:t> DBaaS</a:t>
            </a:r>
            <a:endParaRPr sz="2300">
              <a:latin typeface="Arial"/>
              <a:cs typeface="Arial"/>
            </a:endParaRPr>
          </a:p>
        </p:txBody>
      </p:sp>
    </p:spTree>
    <p:extLst>
      <p:ext uri="{BB962C8B-B14F-4D97-AF65-F5344CB8AC3E}">
        <p14:creationId xmlns:p14="http://schemas.microsoft.com/office/powerpoint/2010/main" val="2904332985"/>
      </p:ext>
    </p:extLst>
  </p:cSld>
  <p:clrMapOvr>
    <a:masterClrMapping/>
  </p:clrMapOvr>
  <p:transition xmlns:p14="http://schemas.microsoft.com/office/powerpoint/2010/mai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34669" y="446197"/>
            <a:ext cx="8074660" cy="830997"/>
          </a:xfrm>
          <a:prstGeom prst="rect">
            <a:avLst/>
          </a:prstGeom>
        </p:spPr>
        <p:txBody>
          <a:bodyPr vert="horz" wrap="square" lIns="0" tIns="0" rIns="0" bIns="0" rtlCol="0">
            <a:spAutoFit/>
          </a:bodyPr>
          <a:lstStyle/>
          <a:p>
            <a:pPr marL="12700">
              <a:lnSpc>
                <a:spcPct val="100000"/>
              </a:lnSpc>
            </a:pPr>
            <a:r>
              <a:rPr lang="en-US" sz="5400" b="1" cap="small" dirty="0" smtClean="0">
                <a:solidFill>
                  <a:srgbClr val="003300"/>
                </a:solidFill>
                <a:latin typeface="+mj-lt"/>
                <a:cs typeface="+mj-cs"/>
              </a:rPr>
              <a:t>Motivation: </a:t>
            </a:r>
            <a:r>
              <a:rPr lang="en-US" sz="5400" b="1" cap="small" dirty="0">
                <a:solidFill>
                  <a:srgbClr val="003300"/>
                </a:solidFill>
                <a:latin typeface="+mj-lt"/>
                <a:cs typeface="+mj-cs"/>
              </a:rPr>
              <a:t>grow</a:t>
            </a:r>
          </a:p>
        </p:txBody>
      </p:sp>
      <p:sp>
        <p:nvSpPr>
          <p:cNvPr id="3" name="object 3"/>
          <p:cNvSpPr/>
          <p:nvPr/>
        </p:nvSpPr>
        <p:spPr>
          <a:xfrm>
            <a:off x="2571750" y="2254250"/>
            <a:ext cx="4000500" cy="28663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rot="780000">
            <a:off x="6954612" y="3179928"/>
            <a:ext cx="692848" cy="228600"/>
          </a:xfrm>
          <a:prstGeom prst="rect">
            <a:avLst/>
          </a:prstGeom>
        </p:spPr>
        <p:txBody>
          <a:bodyPr vert="horz" wrap="square" lIns="0" tIns="0" rIns="0" bIns="0" rtlCol="0">
            <a:spAutoFit/>
          </a:bodyPr>
          <a:lstStyle/>
          <a:p>
            <a:pPr>
              <a:lnSpc>
                <a:spcPts val="1800"/>
              </a:lnSpc>
            </a:pPr>
            <a:r>
              <a:rPr sz="1800" spc="-55" dirty="0">
                <a:solidFill>
                  <a:srgbClr val="006FBF"/>
                </a:solidFill>
                <a:latin typeface="Arial"/>
                <a:cs typeface="Arial"/>
              </a:rPr>
              <a:t>C</a:t>
            </a:r>
            <a:r>
              <a:rPr sz="1800" spc="95" dirty="0">
                <a:solidFill>
                  <a:srgbClr val="006FBF"/>
                </a:solidFill>
                <a:latin typeface="Arial"/>
                <a:cs typeface="Arial"/>
              </a:rPr>
              <a:t>l</a:t>
            </a:r>
            <a:r>
              <a:rPr sz="1800" spc="105" dirty="0">
                <a:solidFill>
                  <a:srgbClr val="006FBF"/>
                </a:solidFill>
                <a:latin typeface="Arial"/>
                <a:cs typeface="Arial"/>
              </a:rPr>
              <a:t>o</a:t>
            </a:r>
            <a:r>
              <a:rPr sz="1800" spc="125" dirty="0">
                <a:solidFill>
                  <a:srgbClr val="006FBF"/>
                </a:solidFill>
                <a:latin typeface="Arial"/>
                <a:cs typeface="Arial"/>
              </a:rPr>
              <a:t>u</a:t>
            </a:r>
            <a:r>
              <a:rPr sz="1800" spc="140" dirty="0">
                <a:solidFill>
                  <a:srgbClr val="006FBF"/>
                </a:solidFill>
                <a:latin typeface="Arial"/>
                <a:cs typeface="Arial"/>
              </a:rPr>
              <a:t>d</a:t>
            </a:r>
            <a:endParaRPr sz="1800">
              <a:latin typeface="Arial"/>
              <a:cs typeface="Arial"/>
            </a:endParaRPr>
          </a:p>
        </p:txBody>
      </p:sp>
      <p:sp>
        <p:nvSpPr>
          <p:cNvPr id="5" name="object 5"/>
          <p:cNvSpPr txBox="1"/>
          <p:nvPr/>
        </p:nvSpPr>
        <p:spPr>
          <a:xfrm rot="1020000">
            <a:off x="3091620" y="5607649"/>
            <a:ext cx="2859666" cy="228600"/>
          </a:xfrm>
          <a:prstGeom prst="rect">
            <a:avLst/>
          </a:prstGeom>
        </p:spPr>
        <p:txBody>
          <a:bodyPr vert="horz" wrap="square" lIns="0" tIns="0" rIns="0" bIns="0" rtlCol="0">
            <a:spAutoFit/>
          </a:bodyPr>
          <a:lstStyle/>
          <a:p>
            <a:pPr>
              <a:lnSpc>
                <a:spcPts val="1725"/>
              </a:lnSpc>
            </a:pPr>
            <a:r>
              <a:rPr sz="2700" spc="112" baseline="3086" dirty="0">
                <a:solidFill>
                  <a:srgbClr val="006FBF"/>
                </a:solidFill>
                <a:latin typeface="Arial"/>
                <a:cs typeface="Arial"/>
              </a:rPr>
              <a:t>En</a:t>
            </a:r>
            <a:r>
              <a:rPr sz="2700" spc="112" baseline="1543" dirty="0">
                <a:solidFill>
                  <a:srgbClr val="006FBF"/>
                </a:solidFill>
                <a:latin typeface="Arial"/>
                <a:cs typeface="Arial"/>
              </a:rPr>
              <a:t>terp</a:t>
            </a:r>
            <a:r>
              <a:rPr sz="1800" spc="75" dirty="0">
                <a:solidFill>
                  <a:srgbClr val="006FBF"/>
                </a:solidFill>
                <a:latin typeface="Arial"/>
                <a:cs typeface="Arial"/>
              </a:rPr>
              <a:t>rise </a:t>
            </a:r>
            <a:r>
              <a:rPr sz="2700" spc="97" baseline="-1543" dirty="0">
                <a:solidFill>
                  <a:srgbClr val="006FBF"/>
                </a:solidFill>
                <a:latin typeface="Arial"/>
                <a:cs typeface="Arial"/>
              </a:rPr>
              <a:t>Se</a:t>
            </a:r>
            <a:r>
              <a:rPr sz="2700" spc="97" baseline="-3086" dirty="0">
                <a:solidFill>
                  <a:srgbClr val="006FBF"/>
                </a:solidFill>
                <a:latin typeface="Arial"/>
                <a:cs typeface="Arial"/>
              </a:rPr>
              <a:t>rvic</a:t>
            </a:r>
            <a:r>
              <a:rPr sz="2700" spc="97" baseline="-4629" dirty="0">
                <a:solidFill>
                  <a:srgbClr val="006FBF"/>
                </a:solidFill>
                <a:latin typeface="Arial"/>
                <a:cs typeface="Arial"/>
              </a:rPr>
              <a:t>e</a:t>
            </a:r>
            <a:r>
              <a:rPr sz="2700" spc="-75" baseline="-4629" dirty="0">
                <a:solidFill>
                  <a:srgbClr val="006FBF"/>
                </a:solidFill>
                <a:latin typeface="Arial"/>
                <a:cs typeface="Arial"/>
              </a:rPr>
              <a:t> </a:t>
            </a:r>
            <a:r>
              <a:rPr sz="2700" spc="37" baseline="-4629" dirty="0">
                <a:solidFill>
                  <a:srgbClr val="006FBF"/>
                </a:solidFill>
                <a:latin typeface="Arial"/>
                <a:cs typeface="Arial"/>
              </a:rPr>
              <a:t>F</a:t>
            </a:r>
            <a:r>
              <a:rPr sz="2700" spc="37" baseline="-6172" dirty="0">
                <a:solidFill>
                  <a:srgbClr val="006FBF"/>
                </a:solidFill>
                <a:latin typeface="Arial"/>
                <a:cs typeface="Arial"/>
              </a:rPr>
              <a:t>arm</a:t>
            </a:r>
            <a:r>
              <a:rPr sz="2700" spc="37" baseline="-7716" dirty="0">
                <a:solidFill>
                  <a:srgbClr val="006FBF"/>
                </a:solidFill>
                <a:latin typeface="Arial"/>
                <a:cs typeface="Arial"/>
              </a:rPr>
              <a:t>s</a:t>
            </a:r>
            <a:endParaRPr sz="2700" baseline="-7716">
              <a:latin typeface="Arial"/>
              <a:cs typeface="Arial"/>
            </a:endParaRPr>
          </a:p>
        </p:txBody>
      </p:sp>
      <p:sp>
        <p:nvSpPr>
          <p:cNvPr id="6" name="object 6"/>
          <p:cNvSpPr txBox="1"/>
          <p:nvPr/>
        </p:nvSpPr>
        <p:spPr>
          <a:xfrm rot="20400000">
            <a:off x="7325681" y="4138986"/>
            <a:ext cx="415820" cy="228600"/>
          </a:xfrm>
          <a:prstGeom prst="rect">
            <a:avLst/>
          </a:prstGeom>
        </p:spPr>
        <p:txBody>
          <a:bodyPr vert="horz" wrap="square" lIns="0" tIns="0" rIns="0" bIns="0" rtlCol="0">
            <a:spAutoFit/>
          </a:bodyPr>
          <a:lstStyle/>
          <a:p>
            <a:pPr>
              <a:lnSpc>
                <a:spcPts val="1800"/>
              </a:lnSpc>
            </a:pPr>
            <a:r>
              <a:rPr sz="1800" spc="5" dirty="0">
                <a:solidFill>
                  <a:srgbClr val="006FBF"/>
                </a:solidFill>
                <a:latin typeface="Arial"/>
                <a:cs typeface="Arial"/>
              </a:rPr>
              <a:t>I</a:t>
            </a:r>
            <a:r>
              <a:rPr sz="1800" spc="114" dirty="0">
                <a:solidFill>
                  <a:srgbClr val="006FBF"/>
                </a:solidFill>
                <a:latin typeface="Arial"/>
                <a:cs typeface="Arial"/>
              </a:rPr>
              <a:t>o</a:t>
            </a:r>
            <a:r>
              <a:rPr sz="1800" dirty="0">
                <a:solidFill>
                  <a:srgbClr val="006FBF"/>
                </a:solidFill>
                <a:latin typeface="Arial"/>
                <a:cs typeface="Arial"/>
              </a:rPr>
              <a:t>T</a:t>
            </a:r>
            <a:endParaRPr sz="1800">
              <a:latin typeface="Arial"/>
              <a:cs typeface="Arial"/>
            </a:endParaRPr>
          </a:p>
        </p:txBody>
      </p:sp>
      <p:sp>
        <p:nvSpPr>
          <p:cNvPr id="7" name="object 7"/>
          <p:cNvSpPr txBox="1"/>
          <p:nvPr/>
        </p:nvSpPr>
        <p:spPr>
          <a:xfrm rot="20880000">
            <a:off x="1207599" y="3823916"/>
            <a:ext cx="787040" cy="228600"/>
          </a:xfrm>
          <a:prstGeom prst="rect">
            <a:avLst/>
          </a:prstGeom>
        </p:spPr>
        <p:txBody>
          <a:bodyPr vert="horz" wrap="square" lIns="0" tIns="0" rIns="0" bIns="0" rtlCol="0">
            <a:spAutoFit/>
          </a:bodyPr>
          <a:lstStyle/>
          <a:p>
            <a:pPr>
              <a:lnSpc>
                <a:spcPts val="1800"/>
              </a:lnSpc>
            </a:pPr>
            <a:r>
              <a:rPr sz="1800" spc="70" dirty="0">
                <a:solidFill>
                  <a:srgbClr val="006FBF"/>
                </a:solidFill>
                <a:latin typeface="Arial"/>
                <a:cs typeface="Arial"/>
              </a:rPr>
              <a:t>Mo</a:t>
            </a:r>
            <a:r>
              <a:rPr sz="2700" spc="104" baseline="1543" dirty="0">
                <a:solidFill>
                  <a:srgbClr val="006FBF"/>
                </a:solidFill>
                <a:latin typeface="Arial"/>
                <a:cs typeface="Arial"/>
              </a:rPr>
              <a:t>bil</a:t>
            </a:r>
            <a:r>
              <a:rPr sz="2700" spc="104" baseline="3086" dirty="0">
                <a:solidFill>
                  <a:srgbClr val="006FBF"/>
                </a:solidFill>
                <a:latin typeface="Arial"/>
                <a:cs typeface="Arial"/>
              </a:rPr>
              <a:t>e</a:t>
            </a:r>
            <a:endParaRPr sz="2700" baseline="3086">
              <a:latin typeface="Arial"/>
              <a:cs typeface="Arial"/>
            </a:endParaRPr>
          </a:p>
        </p:txBody>
      </p:sp>
      <p:sp>
        <p:nvSpPr>
          <p:cNvPr id="8" name="object 8"/>
          <p:cNvSpPr txBox="1"/>
          <p:nvPr/>
        </p:nvSpPr>
        <p:spPr>
          <a:xfrm rot="960000">
            <a:off x="707644" y="2365702"/>
            <a:ext cx="1613931" cy="228600"/>
          </a:xfrm>
          <a:prstGeom prst="rect">
            <a:avLst/>
          </a:prstGeom>
        </p:spPr>
        <p:txBody>
          <a:bodyPr vert="horz" wrap="square" lIns="0" tIns="0" rIns="0" bIns="0" rtlCol="0">
            <a:spAutoFit/>
          </a:bodyPr>
          <a:lstStyle/>
          <a:p>
            <a:pPr>
              <a:lnSpc>
                <a:spcPts val="1800"/>
              </a:lnSpc>
            </a:pPr>
            <a:r>
              <a:rPr sz="2700" spc="82" baseline="4629" dirty="0">
                <a:solidFill>
                  <a:srgbClr val="006FBF"/>
                </a:solidFill>
                <a:latin typeface="Arial"/>
                <a:cs typeface="Arial"/>
              </a:rPr>
              <a:t>Ra</a:t>
            </a:r>
            <a:r>
              <a:rPr sz="2700" spc="82" baseline="3086" dirty="0">
                <a:solidFill>
                  <a:srgbClr val="006FBF"/>
                </a:solidFill>
                <a:latin typeface="Arial"/>
                <a:cs typeface="Arial"/>
              </a:rPr>
              <a:t>pid</a:t>
            </a:r>
            <a:r>
              <a:rPr sz="2700" spc="-82" baseline="3086" dirty="0">
                <a:solidFill>
                  <a:srgbClr val="006FBF"/>
                </a:solidFill>
                <a:latin typeface="Arial"/>
                <a:cs typeface="Arial"/>
              </a:rPr>
              <a:t> </a:t>
            </a:r>
            <a:r>
              <a:rPr sz="2700" spc="112" baseline="3086" dirty="0">
                <a:solidFill>
                  <a:srgbClr val="006FBF"/>
                </a:solidFill>
                <a:latin typeface="Arial"/>
                <a:cs typeface="Arial"/>
              </a:rPr>
              <a:t>C</a:t>
            </a:r>
            <a:r>
              <a:rPr sz="2700" spc="112" baseline="1543" dirty="0">
                <a:solidFill>
                  <a:srgbClr val="006FBF"/>
                </a:solidFill>
                <a:latin typeface="Arial"/>
                <a:cs typeface="Arial"/>
              </a:rPr>
              <a:t>ha</a:t>
            </a:r>
            <a:r>
              <a:rPr sz="1800" spc="75" dirty="0">
                <a:solidFill>
                  <a:srgbClr val="006FBF"/>
                </a:solidFill>
                <a:latin typeface="Arial"/>
                <a:cs typeface="Arial"/>
              </a:rPr>
              <a:t>nge</a:t>
            </a:r>
            <a:endParaRPr sz="1800">
              <a:latin typeface="Arial"/>
              <a:cs typeface="Arial"/>
            </a:endParaRPr>
          </a:p>
        </p:txBody>
      </p:sp>
      <p:sp>
        <p:nvSpPr>
          <p:cNvPr id="9" name="object 9"/>
          <p:cNvSpPr txBox="1"/>
          <p:nvPr/>
        </p:nvSpPr>
        <p:spPr>
          <a:xfrm rot="960000">
            <a:off x="1039291" y="5213193"/>
            <a:ext cx="1492085" cy="228600"/>
          </a:xfrm>
          <a:prstGeom prst="rect">
            <a:avLst/>
          </a:prstGeom>
        </p:spPr>
        <p:txBody>
          <a:bodyPr vert="horz" wrap="square" lIns="0" tIns="0" rIns="0" bIns="0" rtlCol="0">
            <a:spAutoFit/>
          </a:bodyPr>
          <a:lstStyle/>
          <a:p>
            <a:pPr>
              <a:lnSpc>
                <a:spcPts val="1800"/>
              </a:lnSpc>
            </a:pPr>
            <a:r>
              <a:rPr sz="2700" spc="157" baseline="4629" dirty="0">
                <a:solidFill>
                  <a:srgbClr val="006FBF"/>
                </a:solidFill>
                <a:latin typeface="Arial"/>
                <a:cs typeface="Arial"/>
              </a:rPr>
              <a:t>Dat</a:t>
            </a:r>
            <a:r>
              <a:rPr sz="2700" spc="157" baseline="3086" dirty="0">
                <a:solidFill>
                  <a:srgbClr val="006FBF"/>
                </a:solidFill>
                <a:latin typeface="Arial"/>
                <a:cs typeface="Arial"/>
              </a:rPr>
              <a:t>a</a:t>
            </a:r>
            <a:r>
              <a:rPr sz="2700" spc="-67" baseline="3086" dirty="0">
                <a:solidFill>
                  <a:srgbClr val="006FBF"/>
                </a:solidFill>
                <a:latin typeface="Arial"/>
                <a:cs typeface="Arial"/>
              </a:rPr>
              <a:t> </a:t>
            </a:r>
            <a:r>
              <a:rPr sz="2700" spc="104" baseline="3086" dirty="0">
                <a:solidFill>
                  <a:srgbClr val="006FBF"/>
                </a:solidFill>
                <a:latin typeface="Arial"/>
                <a:cs typeface="Arial"/>
              </a:rPr>
              <a:t>V</a:t>
            </a:r>
            <a:r>
              <a:rPr sz="2700" spc="104" baseline="1543" dirty="0">
                <a:solidFill>
                  <a:srgbClr val="006FBF"/>
                </a:solidFill>
                <a:latin typeface="Arial"/>
                <a:cs typeface="Arial"/>
              </a:rPr>
              <a:t>olum</a:t>
            </a:r>
            <a:r>
              <a:rPr sz="1800" spc="70" dirty="0">
                <a:solidFill>
                  <a:srgbClr val="006FBF"/>
                </a:solidFill>
                <a:latin typeface="Arial"/>
                <a:cs typeface="Arial"/>
              </a:rPr>
              <a:t>e</a:t>
            </a:r>
            <a:endParaRPr sz="1800">
              <a:latin typeface="Arial"/>
              <a:cs typeface="Arial"/>
            </a:endParaRPr>
          </a:p>
        </p:txBody>
      </p:sp>
      <p:sp>
        <p:nvSpPr>
          <p:cNvPr id="10" name="object 10"/>
          <p:cNvSpPr txBox="1"/>
          <p:nvPr/>
        </p:nvSpPr>
        <p:spPr>
          <a:xfrm rot="19980000">
            <a:off x="6424976" y="5418799"/>
            <a:ext cx="1279787" cy="228600"/>
          </a:xfrm>
          <a:prstGeom prst="rect">
            <a:avLst/>
          </a:prstGeom>
        </p:spPr>
        <p:txBody>
          <a:bodyPr vert="horz" wrap="square" lIns="0" tIns="0" rIns="0" bIns="0" rtlCol="0">
            <a:spAutoFit/>
          </a:bodyPr>
          <a:lstStyle/>
          <a:p>
            <a:pPr>
              <a:lnSpc>
                <a:spcPts val="1800"/>
              </a:lnSpc>
            </a:pPr>
            <a:r>
              <a:rPr sz="1800" spc="20" dirty="0">
                <a:solidFill>
                  <a:srgbClr val="006FBF"/>
                </a:solidFill>
                <a:latin typeface="Arial"/>
                <a:cs typeface="Arial"/>
              </a:rPr>
              <a:t>I</a:t>
            </a:r>
            <a:r>
              <a:rPr sz="1800" spc="125" dirty="0">
                <a:solidFill>
                  <a:srgbClr val="006FBF"/>
                </a:solidFill>
                <a:latin typeface="Arial"/>
                <a:cs typeface="Arial"/>
              </a:rPr>
              <a:t>n</a:t>
            </a:r>
            <a:r>
              <a:rPr sz="1800" spc="200" dirty="0">
                <a:solidFill>
                  <a:srgbClr val="006FBF"/>
                </a:solidFill>
                <a:latin typeface="Arial"/>
                <a:cs typeface="Arial"/>
              </a:rPr>
              <a:t>t</a:t>
            </a:r>
            <a:r>
              <a:rPr sz="1800" spc="90" dirty="0">
                <a:solidFill>
                  <a:srgbClr val="006FBF"/>
                </a:solidFill>
                <a:latin typeface="Arial"/>
                <a:cs typeface="Arial"/>
              </a:rPr>
              <a:t>e</a:t>
            </a:r>
            <a:r>
              <a:rPr sz="1800" spc="135" dirty="0">
                <a:solidFill>
                  <a:srgbClr val="006FBF"/>
                </a:solidFill>
                <a:latin typeface="Arial"/>
                <a:cs typeface="Arial"/>
              </a:rPr>
              <a:t>gr</a:t>
            </a:r>
            <a:r>
              <a:rPr sz="1800" spc="90" dirty="0">
                <a:solidFill>
                  <a:srgbClr val="006FBF"/>
                </a:solidFill>
                <a:latin typeface="Arial"/>
                <a:cs typeface="Arial"/>
              </a:rPr>
              <a:t>a</a:t>
            </a:r>
            <a:r>
              <a:rPr sz="1800" spc="215" dirty="0">
                <a:solidFill>
                  <a:srgbClr val="006FBF"/>
                </a:solidFill>
                <a:latin typeface="Arial"/>
                <a:cs typeface="Arial"/>
              </a:rPr>
              <a:t>t</a:t>
            </a:r>
            <a:r>
              <a:rPr sz="1800" spc="85" dirty="0">
                <a:solidFill>
                  <a:srgbClr val="006FBF"/>
                </a:solidFill>
                <a:latin typeface="Arial"/>
                <a:cs typeface="Arial"/>
              </a:rPr>
              <a:t>i</a:t>
            </a:r>
            <a:r>
              <a:rPr sz="1800" spc="95" dirty="0">
                <a:solidFill>
                  <a:srgbClr val="006FBF"/>
                </a:solidFill>
                <a:latin typeface="Arial"/>
                <a:cs typeface="Arial"/>
              </a:rPr>
              <a:t>o</a:t>
            </a:r>
            <a:r>
              <a:rPr sz="1800" spc="135" dirty="0">
                <a:solidFill>
                  <a:srgbClr val="006FBF"/>
                </a:solidFill>
                <a:latin typeface="Arial"/>
                <a:cs typeface="Arial"/>
              </a:rPr>
              <a:t>n</a:t>
            </a:r>
            <a:endParaRPr sz="1800">
              <a:latin typeface="Arial"/>
              <a:cs typeface="Arial"/>
            </a:endParaRPr>
          </a:p>
        </p:txBody>
      </p:sp>
      <p:sp>
        <p:nvSpPr>
          <p:cNvPr id="11" name="object 11"/>
          <p:cNvSpPr txBox="1"/>
          <p:nvPr/>
        </p:nvSpPr>
        <p:spPr>
          <a:xfrm>
            <a:off x="2959100" y="1624329"/>
            <a:ext cx="2983230" cy="287655"/>
          </a:xfrm>
          <a:prstGeom prst="rect">
            <a:avLst/>
          </a:prstGeom>
        </p:spPr>
        <p:txBody>
          <a:bodyPr vert="horz" wrap="square" lIns="0" tIns="0" rIns="0" bIns="0" rtlCol="0">
            <a:spAutoFit/>
          </a:bodyPr>
          <a:lstStyle/>
          <a:p>
            <a:pPr marL="12700">
              <a:lnSpc>
                <a:spcPct val="100000"/>
              </a:lnSpc>
            </a:pPr>
            <a:r>
              <a:rPr sz="1800" spc="95" dirty="0">
                <a:latin typeface="Arial"/>
                <a:cs typeface="Arial"/>
              </a:rPr>
              <a:t>Performance </a:t>
            </a:r>
            <a:r>
              <a:rPr sz="1800" spc="455" dirty="0">
                <a:latin typeface="Arial"/>
                <a:cs typeface="Arial"/>
              </a:rPr>
              <a:t>+</a:t>
            </a:r>
            <a:r>
              <a:rPr sz="1800" spc="-25" dirty="0">
                <a:latin typeface="Arial"/>
                <a:cs typeface="Arial"/>
              </a:rPr>
              <a:t> </a:t>
            </a:r>
            <a:r>
              <a:rPr sz="1800" spc="100" dirty="0">
                <a:latin typeface="Arial"/>
                <a:cs typeface="Arial"/>
              </a:rPr>
              <a:t>Scalability</a:t>
            </a:r>
            <a:endParaRPr sz="1800">
              <a:latin typeface="Arial"/>
              <a:cs typeface="Arial"/>
            </a:endParaRPr>
          </a:p>
        </p:txBody>
      </p:sp>
      <p:sp>
        <p:nvSpPr>
          <p:cNvPr id="12" name="object 12"/>
          <p:cNvSpPr txBox="1"/>
          <p:nvPr/>
        </p:nvSpPr>
        <p:spPr>
          <a:xfrm rot="20880000">
            <a:off x="6911757" y="2096045"/>
            <a:ext cx="1460091" cy="228600"/>
          </a:xfrm>
          <a:prstGeom prst="rect">
            <a:avLst/>
          </a:prstGeom>
        </p:spPr>
        <p:txBody>
          <a:bodyPr vert="horz" wrap="square" lIns="0" tIns="0" rIns="0" bIns="0" rtlCol="0">
            <a:spAutoFit/>
          </a:bodyPr>
          <a:lstStyle/>
          <a:p>
            <a:pPr>
              <a:lnSpc>
                <a:spcPts val="1800"/>
              </a:lnSpc>
            </a:pPr>
            <a:r>
              <a:rPr sz="1800" spc="70" dirty="0">
                <a:solidFill>
                  <a:srgbClr val="006FBF"/>
                </a:solidFill>
                <a:latin typeface="Arial"/>
                <a:cs typeface="Arial"/>
              </a:rPr>
              <a:t>Co</a:t>
            </a:r>
            <a:r>
              <a:rPr sz="2700" spc="104" baseline="1543" dirty="0">
                <a:solidFill>
                  <a:srgbClr val="006FBF"/>
                </a:solidFill>
                <a:latin typeface="Arial"/>
                <a:cs typeface="Arial"/>
              </a:rPr>
              <a:t>ncu</a:t>
            </a:r>
            <a:r>
              <a:rPr sz="2700" spc="104" baseline="3086" dirty="0">
                <a:solidFill>
                  <a:srgbClr val="006FBF"/>
                </a:solidFill>
                <a:latin typeface="Arial"/>
                <a:cs typeface="Arial"/>
              </a:rPr>
              <a:t>rren</a:t>
            </a:r>
            <a:r>
              <a:rPr sz="2700" spc="104" baseline="4629" dirty="0">
                <a:solidFill>
                  <a:srgbClr val="006FBF"/>
                </a:solidFill>
                <a:latin typeface="Arial"/>
                <a:cs typeface="Arial"/>
              </a:rPr>
              <a:t>cy</a:t>
            </a:r>
            <a:endParaRPr sz="2700" baseline="4629">
              <a:latin typeface="Arial"/>
              <a:cs typeface="Arial"/>
            </a:endParaRPr>
          </a:p>
        </p:txBody>
      </p:sp>
    </p:spTree>
    <p:extLst>
      <p:ext uri="{BB962C8B-B14F-4D97-AF65-F5344CB8AC3E}">
        <p14:creationId xmlns:p14="http://schemas.microsoft.com/office/powerpoint/2010/main" val="134349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430640"/>
            <a:ext cx="8077200" cy="830997"/>
          </a:xfrm>
          <a:prstGeom prst="rect">
            <a:avLst/>
          </a:prstGeom>
        </p:spPr>
        <p:txBody>
          <a:bodyPr vert="horz" wrap="square" lIns="0" tIns="0" rIns="0" bIns="0" rtlCol="0">
            <a:spAutoFit/>
          </a:bodyPr>
          <a:lstStyle/>
          <a:p>
            <a:pPr marL="12700"/>
            <a:r>
              <a:rPr lang="en-US" sz="5400" b="1" cap="small" dirty="0" smtClean="0">
                <a:solidFill>
                  <a:srgbClr val="003300"/>
                </a:solidFill>
              </a:rPr>
              <a:t>CGI (1993)</a:t>
            </a:r>
            <a:endParaRPr lang="en-US" sz="5400" b="1" cap="small" dirty="0">
              <a:solidFill>
                <a:srgbClr val="003300"/>
              </a:solidFill>
            </a:endParaRPr>
          </a:p>
        </p:txBody>
      </p:sp>
      <p:sp>
        <p:nvSpPr>
          <p:cNvPr id="3" name="object 3"/>
          <p:cNvSpPr/>
          <p:nvPr/>
        </p:nvSpPr>
        <p:spPr>
          <a:xfrm>
            <a:off x="1214119" y="1856739"/>
            <a:ext cx="6832600" cy="307213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870450" y="5412740"/>
            <a:ext cx="2969895" cy="410209"/>
          </a:xfrm>
          <a:prstGeom prst="rect">
            <a:avLst/>
          </a:prstGeom>
        </p:spPr>
        <p:txBody>
          <a:bodyPr vert="horz" wrap="square" lIns="0" tIns="0" rIns="0" bIns="0" rtlCol="0">
            <a:spAutoFit/>
          </a:bodyPr>
          <a:lstStyle/>
          <a:p>
            <a:pPr marL="12700">
              <a:lnSpc>
                <a:spcPct val="100000"/>
              </a:lnSpc>
            </a:pPr>
            <a:r>
              <a:rPr sz="2600" spc="145" dirty="0">
                <a:latin typeface="Arial"/>
                <a:cs typeface="Arial"/>
              </a:rPr>
              <a:t>a</a:t>
            </a:r>
            <a:r>
              <a:rPr sz="2600" spc="50" dirty="0">
                <a:latin typeface="Arial"/>
                <a:cs typeface="Arial"/>
              </a:rPr>
              <a:t> </a:t>
            </a:r>
            <a:r>
              <a:rPr sz="2600" spc="145" dirty="0">
                <a:latin typeface="Arial"/>
                <a:cs typeface="Arial"/>
              </a:rPr>
              <a:t>process/request</a:t>
            </a:r>
            <a:endParaRPr sz="2600">
              <a:latin typeface="Arial"/>
              <a:cs typeface="Arial"/>
            </a:endParaRPr>
          </a:p>
        </p:txBody>
      </p:sp>
    </p:spTree>
    <p:extLst>
      <p:ext uri="{BB962C8B-B14F-4D97-AF65-F5344CB8AC3E}">
        <p14:creationId xmlns:p14="http://schemas.microsoft.com/office/powerpoint/2010/main" val="512699749"/>
      </p:ext>
    </p:extLst>
  </p:cSld>
  <p:clrMapOvr>
    <a:masterClrMapping/>
  </p:clrMapOvr>
  <p:transition xmlns:p14="http://schemas.microsoft.com/office/powerpoint/2010/mai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PHP</a:t>
            </a:r>
            <a:r>
              <a:rPr spc="35" dirty="0"/>
              <a:t> </a:t>
            </a:r>
            <a:r>
              <a:rPr spc="229" dirty="0"/>
              <a:t>(1994)</a:t>
            </a:r>
          </a:p>
        </p:txBody>
      </p:sp>
      <p:sp>
        <p:nvSpPr>
          <p:cNvPr id="3" name="object 3"/>
          <p:cNvSpPr/>
          <p:nvPr/>
        </p:nvSpPr>
        <p:spPr>
          <a:xfrm>
            <a:off x="1428750" y="1858010"/>
            <a:ext cx="6532880" cy="28930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156200" y="5344058"/>
            <a:ext cx="2400300" cy="832485"/>
          </a:xfrm>
          <a:prstGeom prst="rect">
            <a:avLst/>
          </a:prstGeom>
        </p:spPr>
        <p:txBody>
          <a:bodyPr vert="horz" wrap="square" lIns="0" tIns="0" rIns="0" bIns="0" rtlCol="0">
            <a:spAutoFit/>
          </a:bodyPr>
          <a:lstStyle/>
          <a:p>
            <a:pPr marL="448309" marR="5080" indent="-435609">
              <a:lnSpc>
                <a:spcPct val="122000"/>
              </a:lnSpc>
            </a:pPr>
            <a:r>
              <a:rPr sz="2200" spc="145" dirty="0">
                <a:latin typeface="Arial"/>
                <a:cs typeface="Arial"/>
              </a:rPr>
              <a:t>a</a:t>
            </a:r>
            <a:r>
              <a:rPr sz="2200" spc="20" dirty="0">
                <a:latin typeface="Arial"/>
                <a:cs typeface="Arial"/>
              </a:rPr>
              <a:t> </a:t>
            </a:r>
            <a:r>
              <a:rPr sz="2200" spc="170" dirty="0">
                <a:latin typeface="Arial"/>
                <a:cs typeface="Arial"/>
              </a:rPr>
              <a:t>thread/request  </a:t>
            </a:r>
            <a:r>
              <a:rPr sz="2200" spc="114" dirty="0">
                <a:latin typeface="Arial"/>
                <a:cs typeface="Arial"/>
              </a:rPr>
              <a:t>No</a:t>
            </a:r>
            <a:r>
              <a:rPr sz="2200" spc="-5" dirty="0">
                <a:latin typeface="Arial"/>
                <a:cs typeface="Arial"/>
              </a:rPr>
              <a:t> </a:t>
            </a:r>
            <a:r>
              <a:rPr sz="2200" spc="105" dirty="0">
                <a:latin typeface="Arial"/>
                <a:cs typeface="Arial"/>
              </a:rPr>
              <a:t>Pooling</a:t>
            </a:r>
            <a:endParaRPr sz="2200">
              <a:latin typeface="Arial"/>
              <a:cs typeface="Arial"/>
            </a:endParaRPr>
          </a:p>
        </p:txBody>
      </p:sp>
    </p:spTree>
    <p:extLst>
      <p:ext uri="{BB962C8B-B14F-4D97-AF65-F5344CB8AC3E}">
        <p14:creationId xmlns:p14="http://schemas.microsoft.com/office/powerpoint/2010/main" val="31515223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Java </a:t>
            </a:r>
            <a:r>
              <a:rPr spc="190" dirty="0"/>
              <a:t>Servlet</a:t>
            </a:r>
            <a:r>
              <a:rPr spc="175" dirty="0"/>
              <a:t> </a:t>
            </a:r>
            <a:r>
              <a:rPr spc="229" dirty="0"/>
              <a:t>(1995)</a:t>
            </a:r>
          </a:p>
        </p:txBody>
      </p:sp>
      <p:sp>
        <p:nvSpPr>
          <p:cNvPr id="3" name="object 3"/>
          <p:cNvSpPr/>
          <p:nvPr/>
        </p:nvSpPr>
        <p:spPr>
          <a:xfrm>
            <a:off x="847089" y="1358900"/>
            <a:ext cx="6102350" cy="48552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79190" y="5474970"/>
            <a:ext cx="5038725" cy="649605"/>
          </a:xfrm>
          <a:prstGeom prst="rect">
            <a:avLst/>
          </a:prstGeom>
        </p:spPr>
        <p:txBody>
          <a:bodyPr vert="horz" wrap="square" lIns="0" tIns="0" rIns="0" bIns="0" rtlCol="0">
            <a:spAutoFit/>
          </a:bodyPr>
          <a:lstStyle/>
          <a:p>
            <a:pPr marL="1668780">
              <a:lnSpc>
                <a:spcPct val="100000"/>
              </a:lnSpc>
            </a:pPr>
            <a:r>
              <a:rPr sz="1900" spc="105" dirty="0">
                <a:latin typeface="Arial"/>
                <a:cs typeface="Arial"/>
              </a:rPr>
              <a:t>a</a:t>
            </a:r>
            <a:r>
              <a:rPr sz="1900" spc="40" dirty="0">
                <a:latin typeface="Arial"/>
                <a:cs typeface="Arial"/>
              </a:rPr>
              <a:t> </a:t>
            </a:r>
            <a:r>
              <a:rPr sz="1900" spc="125" dirty="0">
                <a:latin typeface="Arial"/>
                <a:cs typeface="Arial"/>
              </a:rPr>
              <a:t>thread/request</a:t>
            </a:r>
            <a:endParaRPr sz="1900">
              <a:latin typeface="Arial"/>
              <a:cs typeface="Arial"/>
            </a:endParaRPr>
          </a:p>
          <a:p>
            <a:pPr marL="12700">
              <a:lnSpc>
                <a:spcPct val="100000"/>
              </a:lnSpc>
              <a:spcBef>
                <a:spcPts val="450"/>
              </a:spcBef>
            </a:pPr>
            <a:r>
              <a:rPr sz="1900" spc="160" dirty="0">
                <a:latin typeface="Arial"/>
                <a:cs typeface="Arial"/>
              </a:rPr>
              <a:t>with </a:t>
            </a:r>
            <a:r>
              <a:rPr sz="1900" spc="120" dirty="0">
                <a:latin typeface="Arial"/>
                <a:cs typeface="Arial"/>
              </a:rPr>
              <a:t>pooling </a:t>
            </a:r>
            <a:r>
              <a:rPr sz="1900" spc="125" dirty="0">
                <a:latin typeface="Arial"/>
                <a:cs typeface="Arial"/>
              </a:rPr>
              <a:t>in </a:t>
            </a:r>
            <a:r>
              <a:rPr sz="1900" spc="130" dirty="0">
                <a:latin typeface="Arial"/>
                <a:cs typeface="Arial"/>
              </a:rPr>
              <a:t>container </a:t>
            </a:r>
            <a:r>
              <a:rPr sz="1900" spc="480" dirty="0">
                <a:latin typeface="Arial"/>
                <a:cs typeface="Arial"/>
              </a:rPr>
              <a:t>=</a:t>
            </a:r>
            <a:r>
              <a:rPr sz="1900" spc="-145" dirty="0">
                <a:latin typeface="Arial"/>
                <a:cs typeface="Arial"/>
              </a:rPr>
              <a:t> </a:t>
            </a:r>
            <a:r>
              <a:rPr sz="1900" spc="110" dirty="0">
                <a:latin typeface="Arial"/>
                <a:cs typeface="Arial"/>
              </a:rPr>
              <a:t>pre-allocation</a:t>
            </a:r>
            <a:endParaRPr sz="1900">
              <a:latin typeface="Arial"/>
              <a:cs typeface="Arial"/>
            </a:endParaRPr>
          </a:p>
        </p:txBody>
      </p:sp>
    </p:spTree>
    <p:extLst>
      <p:ext uri="{BB962C8B-B14F-4D97-AF65-F5344CB8AC3E}">
        <p14:creationId xmlns:p14="http://schemas.microsoft.com/office/powerpoint/2010/main" val="133917007"/>
      </p:ext>
    </p:extLst>
  </p:cSld>
  <p:clrMapOvr>
    <a:masterClrMapping/>
  </p:clrMapOvr>
  <p:transition xmlns:p14="http://schemas.microsoft.com/office/powerpoint/2010/mai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Problem</a:t>
            </a:r>
            <a:r>
              <a:rPr spc="45" dirty="0"/>
              <a:t> </a:t>
            </a:r>
            <a:r>
              <a:rPr spc="85" dirty="0"/>
              <a:t>1?</a:t>
            </a:r>
          </a:p>
        </p:txBody>
      </p:sp>
      <p:sp>
        <p:nvSpPr>
          <p:cNvPr id="3" name="object 3"/>
          <p:cNvSpPr txBox="1"/>
          <p:nvPr/>
        </p:nvSpPr>
        <p:spPr>
          <a:xfrm>
            <a:off x="534669" y="1741170"/>
            <a:ext cx="8065134" cy="4165600"/>
          </a:xfrm>
          <a:prstGeom prst="rect">
            <a:avLst/>
          </a:prstGeom>
        </p:spPr>
        <p:txBody>
          <a:bodyPr vert="horz" wrap="square" lIns="0" tIns="0" rIns="0" bIns="0" rtlCol="0">
            <a:spAutoFit/>
          </a:bodyPr>
          <a:lstStyle/>
          <a:p>
            <a:pPr marL="12700">
              <a:lnSpc>
                <a:spcPct val="100000"/>
              </a:lnSpc>
            </a:pPr>
            <a:r>
              <a:rPr sz="2925" spc="-982" baseline="12820" dirty="0" smtClean="0">
                <a:solidFill>
                  <a:srgbClr val="717BA2"/>
                </a:solidFill>
                <a:latin typeface="Arial"/>
                <a:cs typeface="Arial"/>
              </a:rPr>
              <a:t></a:t>
            </a:r>
            <a:r>
              <a:rPr sz="2600" spc="175" dirty="0" smtClean="0">
                <a:latin typeface="Arial"/>
                <a:cs typeface="Arial"/>
              </a:rPr>
              <a:t>Context </a:t>
            </a:r>
            <a:r>
              <a:rPr sz="2600" spc="175" dirty="0">
                <a:latin typeface="Arial"/>
                <a:cs typeface="Arial"/>
              </a:rPr>
              <a:t>switching </a:t>
            </a:r>
            <a:r>
              <a:rPr sz="2600" spc="95" dirty="0">
                <a:latin typeface="Arial"/>
                <a:cs typeface="Arial"/>
              </a:rPr>
              <a:t>is </a:t>
            </a:r>
            <a:r>
              <a:rPr sz="2600" spc="215" dirty="0">
                <a:latin typeface="Arial"/>
                <a:cs typeface="Arial"/>
              </a:rPr>
              <a:t>not</a:t>
            </a:r>
            <a:r>
              <a:rPr sz="2600" spc="-80" dirty="0">
                <a:latin typeface="Arial"/>
                <a:cs typeface="Arial"/>
              </a:rPr>
              <a:t> </a:t>
            </a:r>
            <a:r>
              <a:rPr sz="2600" spc="155" dirty="0">
                <a:latin typeface="Arial"/>
                <a:cs typeface="Arial"/>
              </a:rPr>
              <a:t>free</a:t>
            </a:r>
            <a:endParaRPr sz="2600" dirty="0">
              <a:latin typeface="Arial"/>
              <a:cs typeface="Arial"/>
            </a:endParaRPr>
          </a:p>
          <a:p>
            <a:pPr marL="12700">
              <a:lnSpc>
                <a:spcPct val="100000"/>
              </a:lnSpc>
              <a:spcBef>
                <a:spcPts val="620"/>
              </a:spcBef>
            </a:pPr>
            <a:r>
              <a:rPr sz="2925" spc="465" baseline="12820" dirty="0" smtClean="0">
                <a:solidFill>
                  <a:srgbClr val="717BA2"/>
                </a:solidFill>
                <a:latin typeface="Arial"/>
                <a:cs typeface="Arial"/>
              </a:rPr>
              <a:t> </a:t>
            </a:r>
            <a:r>
              <a:rPr sz="2600" spc="145" dirty="0">
                <a:latin typeface="Arial"/>
                <a:cs typeface="Arial"/>
              </a:rPr>
              <a:t>Execution </a:t>
            </a:r>
            <a:r>
              <a:rPr sz="2600" spc="140" dirty="0">
                <a:latin typeface="Arial"/>
                <a:cs typeface="Arial"/>
              </a:rPr>
              <a:t>stacks </a:t>
            </a:r>
            <a:r>
              <a:rPr sz="2600" spc="175" dirty="0">
                <a:latin typeface="Arial"/>
                <a:cs typeface="Arial"/>
              </a:rPr>
              <a:t>take </a:t>
            </a:r>
            <a:r>
              <a:rPr sz="2600" spc="204" dirty="0">
                <a:latin typeface="Arial"/>
                <a:cs typeface="Arial"/>
              </a:rPr>
              <a:t>up</a:t>
            </a:r>
            <a:r>
              <a:rPr sz="2600" spc="-80" dirty="0">
                <a:latin typeface="Arial"/>
                <a:cs typeface="Arial"/>
              </a:rPr>
              <a:t> </a:t>
            </a:r>
            <a:r>
              <a:rPr sz="2600" spc="240" dirty="0">
                <a:latin typeface="Arial"/>
                <a:cs typeface="Arial"/>
              </a:rPr>
              <a:t>memory</a:t>
            </a:r>
            <a:endParaRPr sz="2600" dirty="0">
              <a:latin typeface="Arial"/>
              <a:cs typeface="Arial"/>
            </a:endParaRPr>
          </a:p>
          <a:p>
            <a:pPr marL="560705" marR="5080">
              <a:lnSpc>
                <a:spcPct val="100299"/>
              </a:lnSpc>
              <a:spcBef>
                <a:spcPts val="500"/>
              </a:spcBef>
            </a:pPr>
            <a:r>
              <a:rPr sz="1900" spc="30" dirty="0">
                <a:solidFill>
                  <a:srgbClr val="454552"/>
                </a:solidFill>
                <a:latin typeface="Arial"/>
                <a:cs typeface="Arial"/>
              </a:rPr>
              <a:t>A </a:t>
            </a:r>
            <a:r>
              <a:rPr sz="1900" spc="120" dirty="0">
                <a:solidFill>
                  <a:srgbClr val="454552"/>
                </a:solidFill>
                <a:latin typeface="Arial"/>
                <a:cs typeface="Arial"/>
              </a:rPr>
              <a:t>quick </a:t>
            </a:r>
            <a:r>
              <a:rPr sz="1900" spc="114" dirty="0">
                <a:solidFill>
                  <a:srgbClr val="454552"/>
                </a:solidFill>
                <a:latin typeface="Arial"/>
                <a:cs typeface="Arial"/>
              </a:rPr>
              <a:t>calculation: </a:t>
            </a:r>
            <a:r>
              <a:rPr sz="1900" spc="120" dirty="0">
                <a:solidFill>
                  <a:srgbClr val="454552"/>
                </a:solidFill>
                <a:latin typeface="Arial"/>
                <a:cs typeface="Arial"/>
              </a:rPr>
              <a:t>assuming </a:t>
            </a:r>
            <a:r>
              <a:rPr sz="1900" spc="165" dirty="0">
                <a:solidFill>
                  <a:srgbClr val="454552"/>
                </a:solidFill>
                <a:latin typeface="Arial"/>
                <a:cs typeface="Arial"/>
              </a:rPr>
              <a:t>that </a:t>
            </a:r>
            <a:r>
              <a:rPr sz="1900" spc="110" dirty="0">
                <a:solidFill>
                  <a:srgbClr val="454552"/>
                </a:solidFill>
                <a:latin typeface="Arial"/>
                <a:cs typeface="Arial"/>
              </a:rPr>
              <a:t>each </a:t>
            </a:r>
            <a:r>
              <a:rPr sz="1900" spc="130" dirty="0">
                <a:solidFill>
                  <a:srgbClr val="454552"/>
                </a:solidFill>
                <a:latin typeface="Arial"/>
                <a:cs typeface="Arial"/>
              </a:rPr>
              <a:t>thread </a:t>
            </a:r>
            <a:r>
              <a:rPr sz="1900" spc="135" dirty="0">
                <a:solidFill>
                  <a:srgbClr val="454552"/>
                </a:solidFill>
                <a:latin typeface="Arial"/>
                <a:cs typeface="Arial"/>
              </a:rPr>
              <a:t>potentially  </a:t>
            </a:r>
            <a:r>
              <a:rPr sz="1900" spc="95" dirty="0">
                <a:solidFill>
                  <a:srgbClr val="454552"/>
                </a:solidFill>
                <a:latin typeface="Arial"/>
                <a:cs typeface="Arial"/>
              </a:rPr>
              <a:t>has </a:t>
            </a:r>
            <a:r>
              <a:rPr sz="1900" spc="125" dirty="0">
                <a:solidFill>
                  <a:srgbClr val="454552"/>
                </a:solidFill>
                <a:latin typeface="Arial"/>
                <a:cs typeface="Arial"/>
              </a:rPr>
              <a:t>an </a:t>
            </a:r>
            <a:r>
              <a:rPr sz="1900" spc="130" dirty="0">
                <a:solidFill>
                  <a:srgbClr val="454552"/>
                </a:solidFill>
                <a:latin typeface="Arial"/>
                <a:cs typeface="Arial"/>
              </a:rPr>
              <a:t>accompanying </a:t>
            </a:r>
            <a:r>
              <a:rPr sz="1900" spc="150" dirty="0">
                <a:solidFill>
                  <a:srgbClr val="454552"/>
                </a:solidFill>
                <a:latin typeface="Arial"/>
                <a:cs typeface="Arial"/>
              </a:rPr>
              <a:t>2 </a:t>
            </a:r>
            <a:r>
              <a:rPr sz="1900" spc="40" dirty="0">
                <a:solidFill>
                  <a:srgbClr val="454552"/>
                </a:solidFill>
                <a:latin typeface="Arial"/>
                <a:cs typeface="Arial"/>
              </a:rPr>
              <a:t>MB </a:t>
            </a:r>
            <a:r>
              <a:rPr sz="1900" spc="120" dirty="0">
                <a:solidFill>
                  <a:srgbClr val="454552"/>
                </a:solidFill>
                <a:latin typeface="Arial"/>
                <a:cs typeface="Arial"/>
              </a:rPr>
              <a:t>of </a:t>
            </a:r>
            <a:r>
              <a:rPr sz="1900" spc="175" dirty="0">
                <a:solidFill>
                  <a:srgbClr val="454552"/>
                </a:solidFill>
                <a:latin typeface="Arial"/>
                <a:cs typeface="Arial"/>
              </a:rPr>
              <a:t>memory </a:t>
            </a:r>
            <a:r>
              <a:rPr sz="1900" spc="155" dirty="0">
                <a:solidFill>
                  <a:srgbClr val="454552"/>
                </a:solidFill>
                <a:latin typeface="Arial"/>
                <a:cs typeface="Arial"/>
              </a:rPr>
              <a:t>with </a:t>
            </a:r>
            <a:r>
              <a:rPr sz="1900" spc="130" dirty="0">
                <a:solidFill>
                  <a:srgbClr val="454552"/>
                </a:solidFill>
                <a:latin typeface="Arial"/>
                <a:cs typeface="Arial"/>
              </a:rPr>
              <a:t>it, </a:t>
            </a:r>
            <a:r>
              <a:rPr sz="1900" spc="135" dirty="0">
                <a:solidFill>
                  <a:srgbClr val="454552"/>
                </a:solidFill>
                <a:latin typeface="Arial"/>
                <a:cs typeface="Arial"/>
              </a:rPr>
              <a:t>running </a:t>
            </a:r>
            <a:r>
              <a:rPr sz="1900" spc="125" dirty="0">
                <a:solidFill>
                  <a:srgbClr val="454552"/>
                </a:solidFill>
                <a:latin typeface="Arial"/>
                <a:cs typeface="Arial"/>
              </a:rPr>
              <a:t>on </a:t>
            </a:r>
            <a:r>
              <a:rPr sz="1900" spc="105" dirty="0">
                <a:solidFill>
                  <a:srgbClr val="454552"/>
                </a:solidFill>
                <a:latin typeface="Arial"/>
                <a:cs typeface="Arial"/>
              </a:rPr>
              <a:t>a  </a:t>
            </a:r>
            <a:r>
              <a:rPr sz="1900" spc="135" dirty="0">
                <a:solidFill>
                  <a:srgbClr val="454552"/>
                </a:solidFill>
                <a:latin typeface="Arial"/>
                <a:cs typeface="Arial"/>
              </a:rPr>
              <a:t>system </a:t>
            </a:r>
            <a:r>
              <a:rPr sz="1900" spc="155" dirty="0">
                <a:solidFill>
                  <a:srgbClr val="454552"/>
                </a:solidFill>
                <a:latin typeface="Arial"/>
                <a:cs typeface="Arial"/>
              </a:rPr>
              <a:t>with </a:t>
            </a:r>
            <a:r>
              <a:rPr sz="1900" spc="150" dirty="0">
                <a:solidFill>
                  <a:srgbClr val="454552"/>
                </a:solidFill>
                <a:latin typeface="Arial"/>
                <a:cs typeface="Arial"/>
              </a:rPr>
              <a:t>8 </a:t>
            </a:r>
            <a:r>
              <a:rPr sz="1900" spc="10" dirty="0">
                <a:solidFill>
                  <a:srgbClr val="454552"/>
                </a:solidFill>
                <a:latin typeface="Arial"/>
                <a:cs typeface="Arial"/>
              </a:rPr>
              <a:t>GB </a:t>
            </a:r>
            <a:r>
              <a:rPr sz="1900" spc="125" dirty="0">
                <a:solidFill>
                  <a:srgbClr val="454552"/>
                </a:solidFill>
                <a:latin typeface="Arial"/>
                <a:cs typeface="Arial"/>
              </a:rPr>
              <a:t>of </a:t>
            </a:r>
            <a:r>
              <a:rPr sz="1900" spc="-20" dirty="0">
                <a:solidFill>
                  <a:srgbClr val="454552"/>
                </a:solidFill>
                <a:latin typeface="Arial"/>
                <a:cs typeface="Arial"/>
              </a:rPr>
              <a:t>RAM </a:t>
            </a:r>
            <a:r>
              <a:rPr sz="1900" spc="130" dirty="0">
                <a:solidFill>
                  <a:srgbClr val="454552"/>
                </a:solidFill>
                <a:latin typeface="Arial"/>
                <a:cs typeface="Arial"/>
              </a:rPr>
              <a:t>puts </a:t>
            </a:r>
            <a:r>
              <a:rPr sz="1900" spc="90" dirty="0">
                <a:solidFill>
                  <a:srgbClr val="454552"/>
                </a:solidFill>
                <a:latin typeface="Arial"/>
                <a:cs typeface="Arial"/>
              </a:rPr>
              <a:t>us </a:t>
            </a:r>
            <a:r>
              <a:rPr sz="1900" spc="160" dirty="0">
                <a:solidFill>
                  <a:srgbClr val="454552"/>
                </a:solidFill>
                <a:latin typeface="Arial"/>
                <a:cs typeface="Arial"/>
              </a:rPr>
              <a:t>at </a:t>
            </a:r>
            <a:r>
              <a:rPr sz="1900" spc="105" dirty="0">
                <a:solidFill>
                  <a:srgbClr val="454552"/>
                </a:solidFill>
                <a:latin typeface="Arial"/>
                <a:cs typeface="Arial"/>
              </a:rPr>
              <a:t>a </a:t>
            </a:r>
            <a:r>
              <a:rPr sz="1900" spc="120" dirty="0">
                <a:solidFill>
                  <a:srgbClr val="454552"/>
                </a:solidFill>
                <a:latin typeface="Arial"/>
                <a:cs typeface="Arial"/>
              </a:rPr>
              <a:t>theoretical </a:t>
            </a:r>
            <a:r>
              <a:rPr sz="1900" spc="185" dirty="0">
                <a:solidFill>
                  <a:srgbClr val="454552"/>
                </a:solidFill>
                <a:latin typeface="Arial"/>
                <a:cs typeface="Arial"/>
              </a:rPr>
              <a:t>maximum</a:t>
            </a:r>
            <a:r>
              <a:rPr sz="1900" spc="-325" dirty="0">
                <a:solidFill>
                  <a:srgbClr val="454552"/>
                </a:solidFill>
                <a:latin typeface="Arial"/>
                <a:cs typeface="Arial"/>
              </a:rPr>
              <a:t> </a:t>
            </a:r>
            <a:r>
              <a:rPr sz="1900" spc="114" dirty="0">
                <a:solidFill>
                  <a:srgbClr val="454552"/>
                </a:solidFill>
                <a:latin typeface="Arial"/>
                <a:cs typeface="Arial"/>
              </a:rPr>
              <a:t>of  </a:t>
            </a:r>
            <a:r>
              <a:rPr sz="1900" spc="150" dirty="0">
                <a:solidFill>
                  <a:srgbClr val="454552"/>
                </a:solidFill>
                <a:latin typeface="Arial"/>
                <a:cs typeface="Arial"/>
              </a:rPr>
              <a:t>4000 </a:t>
            </a:r>
            <a:r>
              <a:rPr sz="1900" spc="120" dirty="0">
                <a:solidFill>
                  <a:srgbClr val="454552"/>
                </a:solidFill>
                <a:latin typeface="Arial"/>
                <a:cs typeface="Arial"/>
              </a:rPr>
              <a:t>concurrent </a:t>
            </a:r>
            <a:r>
              <a:rPr sz="1900" spc="110" dirty="0">
                <a:solidFill>
                  <a:srgbClr val="454552"/>
                </a:solidFill>
                <a:latin typeface="Arial"/>
                <a:cs typeface="Arial"/>
              </a:rPr>
              <a:t>connections, </a:t>
            </a:r>
            <a:r>
              <a:rPr sz="1900" spc="105" dirty="0">
                <a:solidFill>
                  <a:srgbClr val="454552"/>
                </a:solidFill>
                <a:latin typeface="Arial"/>
                <a:cs typeface="Arial"/>
              </a:rPr>
              <a:t>plus </a:t>
            </a:r>
            <a:r>
              <a:rPr sz="1900" spc="155" dirty="0">
                <a:solidFill>
                  <a:srgbClr val="454552"/>
                </a:solidFill>
                <a:latin typeface="Arial"/>
                <a:cs typeface="Arial"/>
              </a:rPr>
              <a:t>the </a:t>
            </a:r>
            <a:r>
              <a:rPr sz="1900" spc="110" dirty="0">
                <a:solidFill>
                  <a:srgbClr val="454552"/>
                </a:solidFill>
                <a:latin typeface="Arial"/>
                <a:cs typeface="Arial"/>
              </a:rPr>
              <a:t>cost </a:t>
            </a:r>
            <a:r>
              <a:rPr sz="1900" spc="125" dirty="0">
                <a:solidFill>
                  <a:srgbClr val="454552"/>
                </a:solidFill>
                <a:latin typeface="Arial"/>
                <a:cs typeface="Arial"/>
              </a:rPr>
              <a:t>of </a:t>
            </a:r>
            <a:r>
              <a:rPr sz="1900" spc="130" dirty="0">
                <a:solidFill>
                  <a:srgbClr val="454552"/>
                </a:solidFill>
                <a:latin typeface="Arial"/>
                <a:cs typeface="Arial"/>
              </a:rPr>
              <a:t>context-  </a:t>
            </a:r>
            <a:r>
              <a:rPr sz="1900" spc="125" dirty="0">
                <a:solidFill>
                  <a:srgbClr val="454552"/>
                </a:solidFill>
                <a:latin typeface="Arial"/>
                <a:cs typeface="Arial"/>
              </a:rPr>
              <a:t>switching </a:t>
            </a:r>
            <a:r>
              <a:rPr sz="1900" spc="140" dirty="0">
                <a:solidFill>
                  <a:srgbClr val="454552"/>
                </a:solidFill>
                <a:latin typeface="Arial"/>
                <a:cs typeface="Arial"/>
              </a:rPr>
              <a:t>between</a:t>
            </a:r>
            <a:r>
              <a:rPr sz="1900" spc="-45" dirty="0">
                <a:solidFill>
                  <a:srgbClr val="454552"/>
                </a:solidFill>
                <a:latin typeface="Arial"/>
                <a:cs typeface="Arial"/>
              </a:rPr>
              <a:t> </a:t>
            </a:r>
            <a:r>
              <a:rPr sz="1900" spc="110" dirty="0">
                <a:solidFill>
                  <a:srgbClr val="454552"/>
                </a:solidFill>
                <a:latin typeface="Arial"/>
                <a:cs typeface="Arial"/>
              </a:rPr>
              <a:t>threads.</a:t>
            </a:r>
            <a:endParaRPr sz="1900" dirty="0">
              <a:latin typeface="Arial"/>
              <a:cs typeface="Arial"/>
            </a:endParaRPr>
          </a:p>
          <a:p>
            <a:pPr>
              <a:lnSpc>
                <a:spcPct val="100000"/>
              </a:lnSpc>
            </a:pPr>
            <a:endParaRPr sz="1900" dirty="0">
              <a:latin typeface="Times New Roman"/>
              <a:cs typeface="Times New Roman"/>
            </a:endParaRPr>
          </a:p>
          <a:p>
            <a:pPr marL="12700">
              <a:lnSpc>
                <a:spcPct val="100000"/>
              </a:lnSpc>
              <a:spcBef>
                <a:spcPts val="1705"/>
              </a:spcBef>
            </a:pPr>
            <a:r>
              <a:rPr sz="2600" spc="50" dirty="0">
                <a:latin typeface="Arial"/>
                <a:cs typeface="Arial"/>
              </a:rPr>
              <a:t>For </a:t>
            </a:r>
            <a:r>
              <a:rPr sz="2600" spc="160" dirty="0">
                <a:latin typeface="Arial"/>
                <a:cs typeface="Arial"/>
              </a:rPr>
              <a:t>massive</a:t>
            </a:r>
            <a:r>
              <a:rPr sz="2600" spc="130" dirty="0">
                <a:latin typeface="Arial"/>
                <a:cs typeface="Arial"/>
              </a:rPr>
              <a:t> </a:t>
            </a:r>
            <a:r>
              <a:rPr sz="2600" spc="155" dirty="0">
                <a:latin typeface="Arial"/>
                <a:cs typeface="Arial"/>
              </a:rPr>
              <a:t>concurrency,</a:t>
            </a:r>
            <a:endParaRPr sz="2600" dirty="0">
              <a:latin typeface="Arial"/>
              <a:cs typeface="Arial"/>
            </a:endParaRPr>
          </a:p>
          <a:p>
            <a:pPr marL="913130">
              <a:lnSpc>
                <a:spcPct val="100000"/>
              </a:lnSpc>
              <a:spcBef>
                <a:spcPts val="620"/>
              </a:spcBef>
            </a:pPr>
            <a:r>
              <a:rPr sz="2600" b="1" i="1" spc="245" dirty="0">
                <a:solidFill>
                  <a:srgbClr val="FF0000"/>
                </a:solidFill>
                <a:latin typeface="Arial"/>
                <a:cs typeface="Arial"/>
              </a:rPr>
              <a:t>cannot </a:t>
            </a:r>
            <a:r>
              <a:rPr sz="2600" b="1" i="1" spc="220" dirty="0">
                <a:solidFill>
                  <a:srgbClr val="FF0000"/>
                </a:solidFill>
                <a:latin typeface="Arial"/>
                <a:cs typeface="Arial"/>
              </a:rPr>
              <a:t>use </a:t>
            </a:r>
            <a:r>
              <a:rPr sz="2600" b="1" i="1" spc="280" dirty="0">
                <a:solidFill>
                  <a:srgbClr val="FF0000"/>
                </a:solidFill>
                <a:latin typeface="Arial"/>
                <a:cs typeface="Arial"/>
              </a:rPr>
              <a:t>an </a:t>
            </a:r>
            <a:r>
              <a:rPr sz="2600" b="1" i="1" spc="160" dirty="0">
                <a:solidFill>
                  <a:srgbClr val="FF0000"/>
                </a:solidFill>
                <a:latin typeface="Arial"/>
                <a:cs typeface="Arial"/>
              </a:rPr>
              <a:t>OS </a:t>
            </a:r>
            <a:r>
              <a:rPr sz="2600" b="1" i="1" spc="295" dirty="0">
                <a:solidFill>
                  <a:srgbClr val="FF0000"/>
                </a:solidFill>
                <a:latin typeface="Arial"/>
                <a:cs typeface="Arial"/>
              </a:rPr>
              <a:t>thread </a:t>
            </a:r>
            <a:r>
              <a:rPr sz="2600" b="1" i="1" spc="240" dirty="0">
                <a:solidFill>
                  <a:srgbClr val="FF0000"/>
                </a:solidFill>
                <a:latin typeface="Arial"/>
                <a:cs typeface="Arial"/>
              </a:rPr>
              <a:t>for</a:t>
            </a:r>
            <a:r>
              <a:rPr sz="2600" b="1" i="1" spc="-120" dirty="0">
                <a:solidFill>
                  <a:srgbClr val="FF0000"/>
                </a:solidFill>
                <a:latin typeface="Arial"/>
                <a:cs typeface="Arial"/>
              </a:rPr>
              <a:t> </a:t>
            </a:r>
            <a:r>
              <a:rPr sz="2600" b="1" i="1" spc="240" dirty="0">
                <a:solidFill>
                  <a:srgbClr val="FF0000"/>
                </a:solidFill>
                <a:latin typeface="Arial"/>
                <a:cs typeface="Arial"/>
              </a:rPr>
              <a:t>each</a:t>
            </a:r>
            <a:endParaRPr sz="2600" dirty="0">
              <a:latin typeface="Arial"/>
              <a:cs typeface="Arial"/>
            </a:endParaRPr>
          </a:p>
          <a:p>
            <a:pPr marL="281305" algn="ctr">
              <a:lnSpc>
                <a:spcPct val="100000"/>
              </a:lnSpc>
              <a:spcBef>
                <a:spcPts val="20"/>
              </a:spcBef>
            </a:pPr>
            <a:r>
              <a:rPr sz="2600" b="1" i="1" spc="220" dirty="0">
                <a:solidFill>
                  <a:srgbClr val="FF0000"/>
                </a:solidFill>
                <a:latin typeface="Arial"/>
                <a:cs typeface="Arial"/>
              </a:rPr>
              <a:t>connection</a:t>
            </a:r>
            <a:endParaRPr sz="2600" dirty="0">
              <a:latin typeface="Arial"/>
              <a:cs typeface="Arial"/>
            </a:endParaRPr>
          </a:p>
        </p:txBody>
      </p:sp>
    </p:spTree>
    <p:extLst>
      <p:ext uri="{BB962C8B-B14F-4D97-AF65-F5344CB8AC3E}">
        <p14:creationId xmlns:p14="http://schemas.microsoft.com/office/powerpoint/2010/main" val="3399184818"/>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The Course Break Down:</a:t>
            </a:r>
            <a:endParaRPr lang="en-US" dirty="0"/>
          </a:p>
        </p:txBody>
      </p:sp>
      <p:sp>
        <p:nvSpPr>
          <p:cNvPr id="5" name="Content Placeholder 4"/>
          <p:cNvSpPr>
            <a:spLocks noGrp="1"/>
          </p:cNvSpPr>
          <p:nvPr>
            <p:ph idx="1"/>
            <p:custDataLst>
              <p:tags r:id="rId3"/>
            </p:custDataLst>
          </p:nvPr>
        </p:nvSpPr>
        <p:spPr>
          <a:xfrm>
            <a:off x="762000" y="1295400"/>
            <a:ext cx="8077200" cy="5181599"/>
          </a:xfrm>
        </p:spPr>
        <p:txBody>
          <a:bodyPr>
            <a:noAutofit/>
          </a:bodyPr>
          <a:lstStyle/>
          <a:p>
            <a:r>
              <a:rPr lang="en-US" sz="2400" spc="-150" dirty="0" smtClean="0"/>
              <a:t>Class 1: Mean Stack Fundamentals.</a:t>
            </a:r>
          </a:p>
          <a:p>
            <a:r>
              <a:rPr lang="en-US" sz="2400" spc="-150" dirty="0" smtClean="0"/>
              <a:t>Class 2</a:t>
            </a:r>
            <a:r>
              <a:rPr lang="en-US" sz="2400" spc="-150" dirty="0"/>
              <a:t>: Learning </a:t>
            </a:r>
            <a:r>
              <a:rPr lang="en-US" sz="2400" spc="-150" dirty="0" err="1" smtClean="0"/>
              <a:t>Node.js</a:t>
            </a:r>
            <a:r>
              <a:rPr lang="en-US" sz="2400" spc="-150" dirty="0" smtClean="0"/>
              <a:t> </a:t>
            </a:r>
          </a:p>
          <a:p>
            <a:r>
              <a:rPr lang="en-US" sz="2400" spc="-150" dirty="0" smtClean="0"/>
              <a:t>Class 3: Implementing HTTP Services in </a:t>
            </a:r>
            <a:r>
              <a:rPr lang="en-US" sz="2400" spc="-150" dirty="0" err="1" smtClean="0"/>
              <a:t>Node.js</a:t>
            </a:r>
            <a:endParaRPr lang="en-US" sz="2400" spc="-150" dirty="0" smtClean="0"/>
          </a:p>
          <a:p>
            <a:r>
              <a:rPr lang="en-US" sz="2400" spc="-150" dirty="0" smtClean="0"/>
              <a:t>Class 4: Scaling the Applications Using </a:t>
            </a:r>
            <a:r>
              <a:rPr lang="en-US" sz="2400" spc="-150" dirty="0" err="1" smtClean="0"/>
              <a:t>Node.js</a:t>
            </a:r>
            <a:endParaRPr lang="en-US" sz="2400" spc="-150" dirty="0" smtClean="0"/>
          </a:p>
          <a:p>
            <a:r>
              <a:rPr lang="en-US" sz="2400" spc="-150" dirty="0" smtClean="0"/>
              <a:t>Class 5: Understanding </a:t>
            </a:r>
            <a:r>
              <a:rPr lang="en-US" sz="2400" spc="-150" dirty="0" err="1" smtClean="0"/>
              <a:t>NoSql</a:t>
            </a:r>
            <a:r>
              <a:rPr lang="en-US" sz="2400" spc="-150" dirty="0" smtClean="0"/>
              <a:t> and </a:t>
            </a:r>
            <a:r>
              <a:rPr lang="en-US" sz="2400" spc="-150" dirty="0" err="1" smtClean="0"/>
              <a:t>MongoDB</a:t>
            </a:r>
            <a:endParaRPr lang="en-US" sz="2400" spc="-150" dirty="0" smtClean="0"/>
          </a:p>
          <a:p>
            <a:r>
              <a:rPr lang="en-US" sz="2400" spc="-150" dirty="0" smtClean="0"/>
              <a:t>Class 6: Understanding Express and Implementation.</a:t>
            </a:r>
            <a:endParaRPr lang="en-US" sz="2400" spc="-150" dirty="0"/>
          </a:p>
          <a:p>
            <a:r>
              <a:rPr lang="en-US" sz="2400" spc="-150" dirty="0" smtClean="0"/>
              <a:t>Class 7</a:t>
            </a:r>
            <a:r>
              <a:rPr lang="en-US" sz="2400" spc="-150" dirty="0"/>
              <a:t>: </a:t>
            </a:r>
            <a:r>
              <a:rPr lang="en-US" sz="2400" spc="-150" dirty="0" smtClean="0"/>
              <a:t>Understanding Angular</a:t>
            </a:r>
            <a:endParaRPr lang="en-US" sz="2400" spc="-150" dirty="0"/>
          </a:p>
          <a:p>
            <a:r>
              <a:rPr lang="en-US" sz="2400" spc="-150" dirty="0" smtClean="0"/>
              <a:t>Class 8</a:t>
            </a:r>
            <a:r>
              <a:rPr lang="en-US" sz="2400" spc="-150" dirty="0"/>
              <a:t>: </a:t>
            </a:r>
            <a:r>
              <a:rPr lang="en-US" sz="2400" spc="-150" dirty="0" smtClean="0"/>
              <a:t>Understanding the Angular Directives and 		       </a:t>
            </a:r>
            <a:r>
              <a:rPr lang="en-US" sz="2400" spc="-150" smtClean="0"/>
              <a:t> 	     Angular </a:t>
            </a:r>
            <a:r>
              <a:rPr lang="en-US" sz="2400" spc="-150" dirty="0" smtClean="0"/>
              <a:t>Web Application.</a:t>
            </a:r>
          </a:p>
          <a:p>
            <a:r>
              <a:rPr lang="en-US" sz="2400" spc="-150" dirty="0" smtClean="0"/>
              <a:t>Class 9: Creating a Shopping Cart.</a:t>
            </a:r>
            <a:endParaRPr lang="en-US" sz="2400" spc="-150" dirty="0"/>
          </a:p>
          <a:p>
            <a:r>
              <a:rPr lang="en-US" sz="2400" spc="-150" dirty="0" smtClean="0"/>
              <a:t>Class 10: Creating another project.</a:t>
            </a:r>
            <a:endParaRPr lang="en-US" sz="2400" spc="-150" dirty="0"/>
          </a:p>
          <a:p>
            <a:endParaRPr lang="en-US" sz="2400" spc="-150" dirty="0" smtClean="0"/>
          </a:p>
          <a:p>
            <a:endParaRPr lang="en-US" sz="2400" spc="-150" dirty="0" smtClean="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2</a:t>
            </a:fld>
            <a:endParaRPr lang="en-US" dirty="0"/>
          </a:p>
        </p:txBody>
      </p:sp>
    </p:spTree>
    <p:custDataLst>
      <p:tags r:id="rId1"/>
    </p:custDataLst>
    <p:extLst>
      <p:ext uri="{BB962C8B-B14F-4D97-AF65-F5344CB8AC3E}">
        <p14:creationId xmlns:p14="http://schemas.microsoft.com/office/powerpoint/2010/main" val="1106391408"/>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Problem</a:t>
            </a:r>
            <a:r>
              <a:rPr spc="45" dirty="0"/>
              <a:t> </a:t>
            </a:r>
            <a:r>
              <a:rPr spc="85" dirty="0"/>
              <a:t>2?</a:t>
            </a:r>
          </a:p>
        </p:txBody>
      </p:sp>
      <p:sp>
        <p:nvSpPr>
          <p:cNvPr id="3" name="object 3"/>
          <p:cNvSpPr txBox="1"/>
          <p:nvPr/>
        </p:nvSpPr>
        <p:spPr>
          <a:xfrm>
            <a:off x="534669" y="1615440"/>
            <a:ext cx="2864485" cy="410209"/>
          </a:xfrm>
          <a:prstGeom prst="rect">
            <a:avLst/>
          </a:prstGeom>
        </p:spPr>
        <p:txBody>
          <a:bodyPr vert="horz" wrap="square" lIns="0" tIns="0" rIns="0" bIns="0" rtlCol="0">
            <a:spAutoFit/>
          </a:bodyPr>
          <a:lstStyle/>
          <a:p>
            <a:pPr marL="12700">
              <a:lnSpc>
                <a:spcPct val="100000"/>
              </a:lnSpc>
            </a:pPr>
            <a:r>
              <a:rPr sz="2600" spc="65" dirty="0">
                <a:latin typeface="Arial"/>
                <a:cs typeface="Arial"/>
              </a:rPr>
              <a:t>We </a:t>
            </a:r>
            <a:r>
              <a:rPr sz="2600" spc="155" dirty="0">
                <a:latin typeface="Arial"/>
                <a:cs typeface="Arial"/>
              </a:rPr>
              <a:t>always </a:t>
            </a:r>
            <a:r>
              <a:rPr sz="2600" spc="170" dirty="0">
                <a:latin typeface="Arial"/>
                <a:cs typeface="Arial"/>
              </a:rPr>
              <a:t>do</a:t>
            </a:r>
            <a:r>
              <a:rPr sz="2600" spc="25" dirty="0">
                <a:latin typeface="Arial"/>
                <a:cs typeface="Arial"/>
              </a:rPr>
              <a:t> </a:t>
            </a:r>
            <a:r>
              <a:rPr sz="2600" spc="70" dirty="0">
                <a:latin typeface="Arial"/>
                <a:cs typeface="Arial"/>
              </a:rPr>
              <a:t>I/O</a:t>
            </a:r>
            <a:endParaRPr sz="2600" dirty="0">
              <a:latin typeface="Arial"/>
              <a:cs typeface="Arial"/>
            </a:endParaRPr>
          </a:p>
        </p:txBody>
      </p:sp>
      <p:sp>
        <p:nvSpPr>
          <p:cNvPr id="4" name="object 4"/>
          <p:cNvSpPr txBox="1"/>
          <p:nvPr/>
        </p:nvSpPr>
        <p:spPr>
          <a:xfrm>
            <a:off x="534669" y="2926079"/>
            <a:ext cx="3454400" cy="302260"/>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Courier New"/>
                <a:cs typeface="Courier New"/>
              </a:rPr>
              <a:t>result </a:t>
            </a:r>
            <a:r>
              <a:rPr sz="1800" dirty="0">
                <a:solidFill>
                  <a:srgbClr val="FF0000"/>
                </a:solidFill>
                <a:latin typeface="Courier New"/>
                <a:cs typeface="Courier New"/>
              </a:rPr>
              <a:t>=</a:t>
            </a:r>
            <a:r>
              <a:rPr sz="1800" spc="-95" dirty="0">
                <a:solidFill>
                  <a:srgbClr val="FF0000"/>
                </a:solidFill>
                <a:latin typeface="Courier New"/>
                <a:cs typeface="Courier New"/>
              </a:rPr>
              <a:t> </a:t>
            </a:r>
            <a:r>
              <a:rPr sz="1800" spc="-5" dirty="0">
                <a:latin typeface="Courier New"/>
                <a:cs typeface="Courier New"/>
              </a:rPr>
              <a:t>db.query("select</a:t>
            </a:r>
            <a:endParaRPr sz="1800" dirty="0">
              <a:latin typeface="Courier New"/>
              <a:cs typeface="Courier New"/>
            </a:endParaRPr>
          </a:p>
        </p:txBody>
      </p:sp>
      <p:sp>
        <p:nvSpPr>
          <p:cNvPr id="5" name="object 5"/>
          <p:cNvSpPr txBox="1"/>
          <p:nvPr/>
        </p:nvSpPr>
        <p:spPr>
          <a:xfrm>
            <a:off x="4100829" y="2926079"/>
            <a:ext cx="2494280" cy="302260"/>
          </a:xfrm>
          <a:prstGeom prst="rect">
            <a:avLst/>
          </a:prstGeom>
        </p:spPr>
        <p:txBody>
          <a:bodyPr vert="horz" wrap="square" lIns="0" tIns="0" rIns="0" bIns="0" rtlCol="0">
            <a:spAutoFit/>
          </a:bodyPr>
          <a:lstStyle/>
          <a:p>
            <a:pPr marL="12700">
              <a:lnSpc>
                <a:spcPct val="100000"/>
              </a:lnSpc>
            </a:pPr>
            <a:r>
              <a:rPr sz="1800" spc="-5" dirty="0">
                <a:latin typeface="Courier New"/>
                <a:cs typeface="Courier New"/>
              </a:rPr>
              <a:t>somthing from</a:t>
            </a:r>
            <a:r>
              <a:rPr sz="1800" spc="-85" dirty="0">
                <a:latin typeface="Courier New"/>
                <a:cs typeface="Courier New"/>
              </a:rPr>
              <a:t> </a:t>
            </a:r>
            <a:r>
              <a:rPr sz="1800" spc="-5" dirty="0">
                <a:latin typeface="Courier New"/>
                <a:cs typeface="Courier New"/>
              </a:rPr>
              <a:t>T");</a:t>
            </a:r>
            <a:endParaRPr sz="1800">
              <a:latin typeface="Courier New"/>
              <a:cs typeface="Courier New"/>
            </a:endParaRPr>
          </a:p>
        </p:txBody>
      </p:sp>
      <p:sp>
        <p:nvSpPr>
          <p:cNvPr id="6" name="object 6"/>
          <p:cNvSpPr txBox="1"/>
          <p:nvPr/>
        </p:nvSpPr>
        <p:spPr>
          <a:xfrm>
            <a:off x="534669" y="3413759"/>
            <a:ext cx="1808480" cy="302260"/>
          </a:xfrm>
          <a:prstGeom prst="rect">
            <a:avLst/>
          </a:prstGeom>
        </p:spPr>
        <p:txBody>
          <a:bodyPr vert="horz" wrap="square" lIns="0" tIns="0" rIns="0" bIns="0" rtlCol="0">
            <a:spAutoFit/>
          </a:bodyPr>
          <a:lstStyle/>
          <a:p>
            <a:pPr marL="12700">
              <a:lnSpc>
                <a:spcPct val="100000"/>
              </a:lnSpc>
              <a:tabLst>
                <a:tab pos="972185" algn="l"/>
              </a:tabLst>
            </a:pPr>
            <a:r>
              <a:rPr sz="1800" spc="-5" dirty="0">
                <a:latin typeface="Courier New"/>
                <a:cs typeface="Courier New"/>
              </a:rPr>
              <a:t>/</a:t>
            </a:r>
            <a:r>
              <a:rPr sz="1800" dirty="0">
                <a:latin typeface="Courier New"/>
                <a:cs typeface="Courier New"/>
              </a:rPr>
              <a:t>/</a:t>
            </a:r>
            <a:r>
              <a:rPr sz="1800" spc="-5" dirty="0">
                <a:latin typeface="Courier New"/>
                <a:cs typeface="Courier New"/>
              </a:rPr>
              <a:t> us</a:t>
            </a:r>
            <a:r>
              <a:rPr sz="1800" dirty="0">
                <a:latin typeface="Courier New"/>
                <a:cs typeface="Courier New"/>
              </a:rPr>
              <a:t>e	</a:t>
            </a:r>
            <a:r>
              <a:rPr sz="1800" spc="-5" dirty="0">
                <a:solidFill>
                  <a:srgbClr val="FF0000"/>
                </a:solidFill>
                <a:latin typeface="Courier New"/>
                <a:cs typeface="Courier New"/>
              </a:rPr>
              <a:t>result</a:t>
            </a:r>
            <a:endParaRPr sz="1800" dirty="0">
              <a:latin typeface="Courier New"/>
              <a:cs typeface="Courier New"/>
            </a:endParaRPr>
          </a:p>
        </p:txBody>
      </p:sp>
      <p:sp>
        <p:nvSpPr>
          <p:cNvPr id="7" name="object 7"/>
          <p:cNvSpPr txBox="1"/>
          <p:nvPr/>
        </p:nvSpPr>
        <p:spPr>
          <a:xfrm>
            <a:off x="685800" y="3810000"/>
            <a:ext cx="8458200" cy="2215991"/>
          </a:xfrm>
          <a:prstGeom prst="rect">
            <a:avLst/>
          </a:prstGeom>
        </p:spPr>
        <p:txBody>
          <a:bodyPr vert="horz" wrap="square" lIns="0" tIns="0" rIns="0" bIns="0" rtlCol="0">
            <a:spAutoFit/>
          </a:bodyPr>
          <a:lstStyle/>
          <a:p>
            <a:pPr marL="12700">
              <a:lnSpc>
                <a:spcPct val="100000"/>
              </a:lnSpc>
            </a:pPr>
            <a:r>
              <a:rPr sz="3600" spc="245" dirty="0">
                <a:latin typeface="Arial"/>
                <a:cs typeface="Arial"/>
              </a:rPr>
              <a:t>which </a:t>
            </a:r>
            <a:r>
              <a:rPr sz="3600" spc="130" dirty="0">
                <a:latin typeface="Arial"/>
                <a:cs typeface="Arial"/>
              </a:rPr>
              <a:t>is</a:t>
            </a:r>
            <a:r>
              <a:rPr sz="3600" dirty="0">
                <a:latin typeface="Arial"/>
                <a:cs typeface="Arial"/>
              </a:rPr>
              <a:t> </a:t>
            </a:r>
            <a:r>
              <a:rPr sz="3600" spc="229" dirty="0" smtClean="0">
                <a:solidFill>
                  <a:srgbClr val="FF0000"/>
                </a:solidFill>
                <a:latin typeface="Arial"/>
                <a:cs typeface="Arial"/>
              </a:rPr>
              <a:t>blocking</a:t>
            </a:r>
            <a:endParaRPr lang="en-US" sz="3600" spc="229" dirty="0" smtClean="0">
              <a:solidFill>
                <a:srgbClr val="FF0000"/>
              </a:solidFill>
              <a:latin typeface="Arial"/>
              <a:cs typeface="Arial"/>
            </a:endParaRPr>
          </a:p>
          <a:p>
            <a:pPr marL="12700">
              <a:lnSpc>
                <a:spcPct val="100000"/>
              </a:lnSpc>
            </a:pPr>
            <a:r>
              <a:rPr lang="en-US" sz="3600" b="1" dirty="0"/>
              <a:t>Blocked = Totally Stuck</a:t>
            </a:r>
            <a:br>
              <a:rPr lang="en-US" sz="3600" b="1" dirty="0"/>
            </a:br>
            <a:r>
              <a:rPr lang="en-US" sz="3600" b="1" dirty="0" smtClean="0"/>
              <a:t>no events 				no </a:t>
            </a:r>
            <a:r>
              <a:rPr lang="en-US" sz="3600" b="1" dirty="0"/>
              <a:t>rendering</a:t>
            </a:r>
            <a:br>
              <a:rPr lang="en-US" sz="3600" b="1" dirty="0"/>
            </a:br>
            <a:r>
              <a:rPr lang="en-US" sz="3600" b="1" dirty="0"/>
              <a:t>no </a:t>
            </a:r>
            <a:r>
              <a:rPr lang="en-US" sz="3600" b="1" dirty="0" smtClean="0"/>
              <a:t>anything				stuck</a:t>
            </a:r>
            <a:r>
              <a:rPr lang="en-US" sz="3600" b="1" dirty="0"/>
              <a:t>!</a:t>
            </a:r>
            <a:endParaRPr sz="3600" dirty="0">
              <a:latin typeface="Arial"/>
              <a:cs typeface="Arial"/>
            </a:endParaRPr>
          </a:p>
        </p:txBody>
      </p:sp>
    </p:spTree>
    <p:extLst>
      <p:ext uri="{BB962C8B-B14F-4D97-AF65-F5344CB8AC3E}">
        <p14:creationId xmlns:p14="http://schemas.microsoft.com/office/powerpoint/2010/main" val="843818827"/>
      </p:ext>
    </p:extLst>
  </p:cSld>
  <p:clrMapOvr>
    <a:masterClrMapping/>
  </p:clrMapOvr>
  <p:transition xmlns:p14="http://schemas.microsoft.com/office/powerpoint/2010/mai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0" dirty="0"/>
              <a:t>I/O</a:t>
            </a:r>
            <a:r>
              <a:rPr spc="35" dirty="0"/>
              <a:t> </a:t>
            </a:r>
            <a:r>
              <a:rPr spc="225" dirty="0"/>
              <a:t>latency</a:t>
            </a:r>
          </a:p>
        </p:txBody>
      </p:sp>
      <p:sp>
        <p:nvSpPr>
          <p:cNvPr id="3" name="object 3"/>
          <p:cNvSpPr txBox="1"/>
          <p:nvPr/>
        </p:nvSpPr>
        <p:spPr>
          <a:xfrm>
            <a:off x="534669" y="1649729"/>
            <a:ext cx="3116580" cy="2235200"/>
          </a:xfrm>
          <a:prstGeom prst="rect">
            <a:avLst/>
          </a:prstGeom>
        </p:spPr>
        <p:txBody>
          <a:bodyPr vert="horz" wrap="square" lIns="0" tIns="0" rIns="0" bIns="0" rtlCol="0">
            <a:spAutoFit/>
          </a:bodyPr>
          <a:lstStyle/>
          <a:p>
            <a:pPr marL="12700">
              <a:lnSpc>
                <a:spcPct val="100000"/>
              </a:lnSpc>
            </a:pPr>
            <a:r>
              <a:rPr sz="2000" spc="90" dirty="0">
                <a:latin typeface="Arial"/>
                <a:cs typeface="Arial"/>
              </a:rPr>
              <a:t>L1: </a:t>
            </a:r>
            <a:r>
              <a:rPr sz="2000" spc="160" dirty="0">
                <a:latin typeface="Arial"/>
                <a:cs typeface="Arial"/>
              </a:rPr>
              <a:t>3</a:t>
            </a:r>
            <a:r>
              <a:rPr sz="2000" spc="-30" dirty="0">
                <a:latin typeface="Arial"/>
                <a:cs typeface="Arial"/>
              </a:rPr>
              <a:t> </a:t>
            </a:r>
            <a:r>
              <a:rPr sz="2000" spc="105" dirty="0">
                <a:latin typeface="Arial"/>
                <a:cs typeface="Arial"/>
              </a:rPr>
              <a:t>cycles</a:t>
            </a:r>
            <a:endParaRPr sz="2000">
              <a:latin typeface="Arial"/>
              <a:cs typeface="Arial"/>
            </a:endParaRPr>
          </a:p>
          <a:p>
            <a:pPr marL="12700">
              <a:lnSpc>
                <a:spcPct val="100000"/>
              </a:lnSpc>
              <a:spcBef>
                <a:spcPts val="620"/>
              </a:spcBef>
            </a:pPr>
            <a:r>
              <a:rPr sz="2000" spc="90" dirty="0">
                <a:latin typeface="Arial"/>
                <a:cs typeface="Arial"/>
              </a:rPr>
              <a:t>L2: </a:t>
            </a:r>
            <a:r>
              <a:rPr sz="2000" spc="155" dirty="0">
                <a:latin typeface="Arial"/>
                <a:cs typeface="Arial"/>
              </a:rPr>
              <a:t>14</a:t>
            </a:r>
            <a:r>
              <a:rPr sz="2000" spc="-20" dirty="0">
                <a:latin typeface="Arial"/>
                <a:cs typeface="Arial"/>
              </a:rPr>
              <a:t> </a:t>
            </a:r>
            <a:r>
              <a:rPr sz="2000" spc="105" dirty="0">
                <a:latin typeface="Arial"/>
                <a:cs typeface="Arial"/>
              </a:rPr>
              <a:t>cycles</a:t>
            </a:r>
            <a:endParaRPr sz="2000">
              <a:latin typeface="Arial"/>
              <a:cs typeface="Arial"/>
            </a:endParaRPr>
          </a:p>
          <a:p>
            <a:pPr marL="12700">
              <a:lnSpc>
                <a:spcPct val="100000"/>
              </a:lnSpc>
              <a:spcBef>
                <a:spcPts val="620"/>
              </a:spcBef>
            </a:pPr>
            <a:r>
              <a:rPr sz="2000" spc="15" dirty="0">
                <a:latin typeface="Arial"/>
                <a:cs typeface="Arial"/>
              </a:rPr>
              <a:t>RAM: </a:t>
            </a:r>
            <a:r>
              <a:rPr sz="2000" spc="160" dirty="0">
                <a:latin typeface="Arial"/>
                <a:cs typeface="Arial"/>
              </a:rPr>
              <a:t>250</a:t>
            </a:r>
            <a:r>
              <a:rPr sz="2000" spc="50" dirty="0">
                <a:latin typeface="Arial"/>
                <a:cs typeface="Arial"/>
              </a:rPr>
              <a:t> </a:t>
            </a:r>
            <a:r>
              <a:rPr sz="2000" spc="105" dirty="0">
                <a:latin typeface="Arial"/>
                <a:cs typeface="Arial"/>
              </a:rPr>
              <a:t>cycles</a:t>
            </a:r>
            <a:endParaRPr sz="2000">
              <a:latin typeface="Arial"/>
              <a:cs typeface="Arial"/>
            </a:endParaRPr>
          </a:p>
          <a:p>
            <a:pPr>
              <a:lnSpc>
                <a:spcPct val="100000"/>
              </a:lnSpc>
            </a:pPr>
            <a:endParaRPr sz="2000">
              <a:latin typeface="Times New Roman"/>
              <a:cs typeface="Times New Roman"/>
            </a:endParaRPr>
          </a:p>
          <a:p>
            <a:pPr marL="12700">
              <a:lnSpc>
                <a:spcPct val="100000"/>
              </a:lnSpc>
              <a:spcBef>
                <a:spcPts val="1340"/>
              </a:spcBef>
            </a:pPr>
            <a:r>
              <a:rPr sz="2000" spc="30" dirty="0">
                <a:solidFill>
                  <a:srgbClr val="FF0000"/>
                </a:solidFill>
                <a:latin typeface="Arial"/>
                <a:cs typeface="Arial"/>
              </a:rPr>
              <a:t>DISK</a:t>
            </a:r>
            <a:r>
              <a:rPr sz="2000" spc="30" dirty="0">
                <a:latin typeface="Arial"/>
                <a:cs typeface="Arial"/>
              </a:rPr>
              <a:t>: </a:t>
            </a:r>
            <a:r>
              <a:rPr sz="2000" spc="140" dirty="0">
                <a:latin typeface="Arial"/>
                <a:cs typeface="Arial"/>
              </a:rPr>
              <a:t>41,000,000</a:t>
            </a:r>
            <a:r>
              <a:rPr sz="2000" spc="65" dirty="0">
                <a:latin typeface="Arial"/>
                <a:cs typeface="Arial"/>
              </a:rPr>
              <a:t> </a:t>
            </a:r>
            <a:r>
              <a:rPr sz="2000" spc="105" dirty="0">
                <a:latin typeface="Arial"/>
                <a:cs typeface="Arial"/>
              </a:rPr>
              <a:t>cycles</a:t>
            </a:r>
            <a:endParaRPr sz="2000">
              <a:latin typeface="Arial"/>
              <a:cs typeface="Arial"/>
            </a:endParaRPr>
          </a:p>
          <a:p>
            <a:pPr marL="12700">
              <a:lnSpc>
                <a:spcPct val="100000"/>
              </a:lnSpc>
              <a:spcBef>
                <a:spcPts val="610"/>
              </a:spcBef>
            </a:pPr>
            <a:r>
              <a:rPr sz="2000" spc="15" dirty="0">
                <a:solidFill>
                  <a:srgbClr val="FF0000"/>
                </a:solidFill>
                <a:latin typeface="Arial"/>
                <a:cs typeface="Arial"/>
              </a:rPr>
              <a:t>NETWORK</a:t>
            </a:r>
            <a:r>
              <a:rPr sz="2000" spc="15" dirty="0">
                <a:latin typeface="Arial"/>
                <a:cs typeface="Arial"/>
              </a:rPr>
              <a:t>:</a:t>
            </a:r>
            <a:r>
              <a:rPr sz="2000" spc="25" dirty="0">
                <a:latin typeface="Arial"/>
                <a:cs typeface="Arial"/>
              </a:rPr>
              <a:t> </a:t>
            </a:r>
            <a:r>
              <a:rPr sz="2000" spc="140" dirty="0">
                <a:latin typeface="Arial"/>
                <a:cs typeface="Arial"/>
              </a:rPr>
              <a:t>240,000,000</a:t>
            </a:r>
            <a:endParaRPr sz="2000">
              <a:latin typeface="Arial"/>
              <a:cs typeface="Arial"/>
            </a:endParaRPr>
          </a:p>
        </p:txBody>
      </p:sp>
      <p:sp>
        <p:nvSpPr>
          <p:cNvPr id="4" name="object 4"/>
          <p:cNvSpPr txBox="1"/>
          <p:nvPr/>
        </p:nvSpPr>
        <p:spPr>
          <a:xfrm>
            <a:off x="3657600" y="1645920"/>
            <a:ext cx="5200650" cy="4525010"/>
          </a:xfrm>
          <a:prstGeom prst="rect">
            <a:avLst/>
          </a:prstGeom>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54610">
              <a:lnSpc>
                <a:spcPct val="100000"/>
              </a:lnSpc>
              <a:spcBef>
                <a:spcPts val="1320"/>
              </a:spcBef>
            </a:pPr>
            <a:r>
              <a:rPr sz="2000" spc="105" dirty="0">
                <a:latin typeface="Arial"/>
                <a:cs typeface="Arial"/>
              </a:rPr>
              <a:t>cycles</a:t>
            </a:r>
            <a:endParaRPr sz="2000">
              <a:latin typeface="Arial"/>
              <a:cs typeface="Arial"/>
            </a:endParaRPr>
          </a:p>
        </p:txBody>
      </p:sp>
      <p:sp>
        <p:nvSpPr>
          <p:cNvPr id="5" name="object 5"/>
          <p:cNvSpPr/>
          <p:nvPr/>
        </p:nvSpPr>
        <p:spPr>
          <a:xfrm>
            <a:off x="3657600" y="1645920"/>
            <a:ext cx="5200650" cy="452501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23114893"/>
      </p:ext>
    </p:extLst>
  </p:cSld>
  <p:clrMapOvr>
    <a:masterClrMapping/>
  </p:clrMapOvr>
  <p:transition xmlns:p14="http://schemas.microsoft.com/office/powerpoint/2010/mai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Non-Blocking</a:t>
            </a:r>
            <a:r>
              <a:rPr spc="55" dirty="0"/>
              <a:t> </a:t>
            </a:r>
            <a:r>
              <a:rPr spc="40" dirty="0"/>
              <a:t>IO</a:t>
            </a:r>
          </a:p>
        </p:txBody>
      </p:sp>
      <p:sp>
        <p:nvSpPr>
          <p:cNvPr id="3" name="object 3"/>
          <p:cNvSpPr/>
          <p:nvPr/>
        </p:nvSpPr>
        <p:spPr>
          <a:xfrm>
            <a:off x="2999739" y="1499869"/>
            <a:ext cx="3139440" cy="452500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4050031"/>
      </p:ext>
    </p:extLst>
  </p:cSld>
  <p:clrMapOvr>
    <a:masterClrMapping/>
  </p:clrMapOvr>
  <p:transition xmlns:p14="http://schemas.microsoft.com/office/powerpoint/2010/mai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Non-Blocking</a:t>
            </a:r>
            <a:r>
              <a:rPr spc="55" dirty="0"/>
              <a:t> </a:t>
            </a:r>
            <a:r>
              <a:rPr spc="40" dirty="0"/>
              <a:t>IO</a:t>
            </a:r>
          </a:p>
        </p:txBody>
      </p:sp>
      <p:sp>
        <p:nvSpPr>
          <p:cNvPr id="3" name="object 3"/>
          <p:cNvSpPr txBox="1"/>
          <p:nvPr/>
        </p:nvSpPr>
        <p:spPr>
          <a:xfrm>
            <a:off x="2386329" y="1892300"/>
            <a:ext cx="4368800" cy="1005840"/>
          </a:xfrm>
          <a:prstGeom prst="rect">
            <a:avLst/>
          </a:prstGeom>
        </p:spPr>
        <p:txBody>
          <a:bodyPr vert="horz" wrap="square" lIns="0" tIns="0" rIns="0" bIns="0" rtlCol="0">
            <a:spAutoFit/>
          </a:bodyPr>
          <a:lstStyle/>
          <a:p>
            <a:pPr algn="ctr">
              <a:lnSpc>
                <a:spcPct val="100000"/>
              </a:lnSpc>
            </a:pPr>
            <a:r>
              <a:rPr sz="3600" spc="165" dirty="0">
                <a:latin typeface="Arial"/>
                <a:cs typeface="Arial"/>
              </a:rPr>
              <a:t>Callbacks </a:t>
            </a:r>
            <a:r>
              <a:rPr sz="3600" spc="910" dirty="0">
                <a:latin typeface="Arial"/>
                <a:cs typeface="Arial"/>
              </a:rPr>
              <a:t>+</a:t>
            </a:r>
            <a:r>
              <a:rPr sz="3600" spc="35" dirty="0">
                <a:latin typeface="Arial"/>
                <a:cs typeface="Arial"/>
              </a:rPr>
              <a:t> </a:t>
            </a:r>
            <a:r>
              <a:rPr sz="3600" spc="135" dirty="0">
                <a:latin typeface="Arial"/>
                <a:cs typeface="Arial"/>
              </a:rPr>
              <a:t>Polling</a:t>
            </a:r>
            <a:endParaRPr sz="3600">
              <a:latin typeface="Arial"/>
              <a:cs typeface="Arial"/>
            </a:endParaRPr>
          </a:p>
          <a:p>
            <a:pPr algn="ctr">
              <a:lnSpc>
                <a:spcPct val="100000"/>
              </a:lnSpc>
              <a:spcBef>
                <a:spcPts val="610"/>
              </a:spcBef>
            </a:pPr>
            <a:r>
              <a:rPr sz="2400" spc="95" dirty="0">
                <a:latin typeface="Arial"/>
                <a:cs typeface="Arial"/>
              </a:rPr>
              <a:t>Epoll, </a:t>
            </a:r>
            <a:r>
              <a:rPr sz="2400" spc="-30" dirty="0">
                <a:latin typeface="Arial"/>
                <a:cs typeface="Arial"/>
              </a:rPr>
              <a:t>POSIX </a:t>
            </a:r>
            <a:r>
              <a:rPr sz="2400" spc="45" dirty="0">
                <a:latin typeface="Arial"/>
                <a:cs typeface="Arial"/>
              </a:rPr>
              <a:t>AIO,</a:t>
            </a:r>
            <a:r>
              <a:rPr sz="2400" spc="180" dirty="0">
                <a:latin typeface="Arial"/>
                <a:cs typeface="Arial"/>
              </a:rPr>
              <a:t> </a:t>
            </a:r>
            <a:r>
              <a:rPr sz="2400" dirty="0">
                <a:latin typeface="Arial"/>
                <a:cs typeface="Arial"/>
              </a:rPr>
              <a:t>…</a:t>
            </a:r>
            <a:endParaRPr sz="2400">
              <a:latin typeface="Arial"/>
              <a:cs typeface="Arial"/>
            </a:endParaRPr>
          </a:p>
        </p:txBody>
      </p:sp>
      <p:sp>
        <p:nvSpPr>
          <p:cNvPr id="4" name="object 4"/>
          <p:cNvSpPr txBox="1"/>
          <p:nvPr/>
        </p:nvSpPr>
        <p:spPr>
          <a:xfrm>
            <a:off x="534669" y="3589020"/>
            <a:ext cx="6426200" cy="2033905"/>
          </a:xfrm>
          <a:prstGeom prst="rect">
            <a:avLst/>
          </a:prstGeom>
        </p:spPr>
        <p:txBody>
          <a:bodyPr vert="horz" wrap="square" lIns="0" tIns="0" rIns="0" bIns="0" rtlCol="0">
            <a:spAutoFit/>
          </a:bodyPr>
          <a:lstStyle/>
          <a:p>
            <a:pPr marL="2545080">
              <a:lnSpc>
                <a:spcPct val="100000"/>
              </a:lnSpc>
            </a:pPr>
            <a:r>
              <a:rPr sz="3600" spc="220" dirty="0">
                <a:latin typeface="Arial"/>
                <a:cs typeface="Arial"/>
              </a:rPr>
              <a:t>Event-Driven</a:t>
            </a:r>
            <a:endParaRPr sz="3600">
              <a:latin typeface="Arial"/>
              <a:cs typeface="Arial"/>
            </a:endParaRPr>
          </a:p>
          <a:p>
            <a:pPr marL="225425" marR="2885440" indent="-213360">
              <a:lnSpc>
                <a:spcPct val="136900"/>
              </a:lnSpc>
            </a:pPr>
            <a:r>
              <a:rPr sz="1400" spc="-5" dirty="0">
                <a:latin typeface="Courier New"/>
                <a:cs typeface="Courier New"/>
              </a:rPr>
              <a:t>While there are events to process  </a:t>
            </a:r>
            <a:r>
              <a:rPr sz="1400" dirty="0">
                <a:latin typeface="Courier New"/>
                <a:cs typeface="Courier New"/>
              </a:rPr>
              <a:t>e = </a:t>
            </a:r>
            <a:r>
              <a:rPr sz="1400" spc="-5" dirty="0">
                <a:latin typeface="Courier New"/>
                <a:cs typeface="Courier New"/>
              </a:rPr>
              <a:t>get the next</a:t>
            </a:r>
            <a:r>
              <a:rPr sz="1400" spc="-85" dirty="0">
                <a:latin typeface="Courier New"/>
                <a:cs typeface="Courier New"/>
              </a:rPr>
              <a:t> </a:t>
            </a:r>
            <a:r>
              <a:rPr sz="1400" spc="-5" dirty="0">
                <a:latin typeface="Courier New"/>
                <a:cs typeface="Courier New"/>
              </a:rPr>
              <a:t>event</a:t>
            </a:r>
            <a:endParaRPr sz="1400">
              <a:latin typeface="Courier New"/>
              <a:cs typeface="Courier New"/>
            </a:endParaRPr>
          </a:p>
          <a:p>
            <a:pPr marL="225425">
              <a:lnSpc>
                <a:spcPct val="100000"/>
              </a:lnSpc>
              <a:spcBef>
                <a:spcPts val="620"/>
              </a:spcBef>
            </a:pPr>
            <a:r>
              <a:rPr sz="1400" spc="-5" dirty="0">
                <a:latin typeface="Courier New"/>
                <a:cs typeface="Courier New"/>
              </a:rPr>
              <a:t>perform the action requested by </a:t>
            </a:r>
            <a:r>
              <a:rPr sz="1400" dirty="0">
                <a:latin typeface="Courier New"/>
                <a:cs typeface="Courier New"/>
              </a:rPr>
              <a:t>e </a:t>
            </a:r>
            <a:r>
              <a:rPr sz="1400" spc="-5" dirty="0">
                <a:latin typeface="Courier New"/>
                <a:cs typeface="Courier New"/>
              </a:rPr>
              <a:t>in </a:t>
            </a:r>
            <a:r>
              <a:rPr sz="1400" dirty="0">
                <a:latin typeface="Courier New"/>
                <a:cs typeface="Courier New"/>
              </a:rPr>
              <a:t>a</a:t>
            </a:r>
            <a:r>
              <a:rPr sz="1400" spc="-60" dirty="0">
                <a:latin typeface="Courier New"/>
                <a:cs typeface="Courier New"/>
              </a:rPr>
              <a:t> </a:t>
            </a:r>
            <a:r>
              <a:rPr sz="1400" spc="-5" dirty="0">
                <a:latin typeface="Courier New"/>
                <a:cs typeface="Courier New"/>
              </a:rPr>
              <a:t>thread</a:t>
            </a:r>
            <a:endParaRPr sz="1400">
              <a:latin typeface="Courier New"/>
              <a:cs typeface="Courier New"/>
            </a:endParaRPr>
          </a:p>
          <a:p>
            <a:pPr marL="439420" marR="5080" indent="-213360">
              <a:lnSpc>
                <a:spcPct val="136900"/>
              </a:lnSpc>
            </a:pPr>
            <a:r>
              <a:rPr sz="1400" spc="-5" dirty="0">
                <a:latin typeface="Courier New"/>
                <a:cs typeface="Courier New"/>
              </a:rPr>
              <a:t>if e’s thread is complete and </a:t>
            </a:r>
            <a:r>
              <a:rPr sz="1400" dirty="0">
                <a:latin typeface="Courier New"/>
                <a:cs typeface="Courier New"/>
              </a:rPr>
              <a:t>e </a:t>
            </a:r>
            <a:r>
              <a:rPr sz="1400" spc="-5" dirty="0">
                <a:latin typeface="Courier New"/>
                <a:cs typeface="Courier New"/>
              </a:rPr>
              <a:t>has an associated callback  call the</a:t>
            </a:r>
            <a:r>
              <a:rPr sz="1400" spc="-85" dirty="0">
                <a:latin typeface="Courier New"/>
                <a:cs typeface="Courier New"/>
              </a:rPr>
              <a:t> </a:t>
            </a:r>
            <a:r>
              <a:rPr sz="1400" spc="-5" dirty="0">
                <a:latin typeface="Courier New"/>
                <a:cs typeface="Courier New"/>
              </a:rPr>
              <a:t>callback</a:t>
            </a:r>
            <a:endParaRPr sz="1400">
              <a:latin typeface="Courier New"/>
              <a:cs typeface="Courier New"/>
            </a:endParaRPr>
          </a:p>
        </p:txBody>
      </p:sp>
    </p:spTree>
    <p:extLst>
      <p:ext uri="{BB962C8B-B14F-4D97-AF65-F5344CB8AC3E}">
        <p14:creationId xmlns:p14="http://schemas.microsoft.com/office/powerpoint/2010/main" val="3044711391"/>
      </p:ext>
    </p:extLst>
  </p:cSld>
  <p:clrMapOvr>
    <a:masterClrMapping/>
  </p:clrMapOvr>
  <p:transition xmlns:p14="http://schemas.microsoft.com/office/powerpoint/2010/mai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90" dirty="0"/>
              <a:t>Event</a:t>
            </a:r>
            <a:r>
              <a:rPr spc="55" dirty="0"/>
              <a:t> </a:t>
            </a:r>
            <a:r>
              <a:rPr spc="135" dirty="0"/>
              <a:t>Loop</a:t>
            </a:r>
          </a:p>
        </p:txBody>
      </p:sp>
      <p:sp>
        <p:nvSpPr>
          <p:cNvPr id="3" name="object 3"/>
          <p:cNvSpPr/>
          <p:nvPr/>
        </p:nvSpPr>
        <p:spPr>
          <a:xfrm>
            <a:off x="1280160" y="1362710"/>
            <a:ext cx="5420360" cy="4648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2223269"/>
      </p:ext>
    </p:extLst>
  </p:cSld>
  <p:clrMapOvr>
    <a:masterClrMapping/>
  </p:clrMapOvr>
  <p:transition xmlns:p14="http://schemas.microsoft.com/office/powerpoint/2010/mai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0" dirty="0"/>
              <a:t>N</a:t>
            </a:r>
            <a:r>
              <a:rPr spc="175" dirty="0"/>
              <a:t>o</a:t>
            </a:r>
            <a:r>
              <a:rPr spc="295" dirty="0"/>
              <a:t>w</a:t>
            </a:r>
            <a:r>
              <a:rPr dirty="0"/>
              <a:t>…</a:t>
            </a:r>
          </a:p>
        </p:txBody>
      </p:sp>
      <p:sp>
        <p:nvSpPr>
          <p:cNvPr id="3" name="object 3"/>
          <p:cNvSpPr txBox="1"/>
          <p:nvPr/>
        </p:nvSpPr>
        <p:spPr>
          <a:xfrm>
            <a:off x="534669" y="2435859"/>
            <a:ext cx="4933315" cy="1699895"/>
          </a:xfrm>
          <a:prstGeom prst="rect">
            <a:avLst/>
          </a:prstGeom>
        </p:spPr>
        <p:txBody>
          <a:bodyPr vert="horz" wrap="square" lIns="0" tIns="0" rIns="0" bIns="0" rtlCol="0">
            <a:spAutoFit/>
          </a:bodyPr>
          <a:lstStyle/>
          <a:p>
            <a:pPr marL="12700">
              <a:lnSpc>
                <a:spcPct val="100000"/>
              </a:lnSpc>
            </a:pPr>
            <a:r>
              <a:rPr sz="1400" spc="-5" dirty="0">
                <a:latin typeface="Courier New"/>
                <a:cs typeface="Courier New"/>
              </a:rPr>
              <a:t>var result </a:t>
            </a:r>
            <a:r>
              <a:rPr sz="1400" dirty="0">
                <a:latin typeface="Courier New"/>
                <a:cs typeface="Courier New"/>
              </a:rPr>
              <a:t>=</a:t>
            </a:r>
            <a:r>
              <a:rPr sz="1400" spc="-85" dirty="0">
                <a:latin typeface="Courier New"/>
                <a:cs typeface="Courier New"/>
              </a:rPr>
              <a:t> </a:t>
            </a:r>
            <a:r>
              <a:rPr sz="1400" spc="-5" dirty="0">
                <a:latin typeface="Courier New"/>
                <a:cs typeface="Courier New"/>
              </a:rPr>
              <a:t>null;</a:t>
            </a:r>
            <a:endParaRPr sz="1400">
              <a:latin typeface="Courier New"/>
              <a:cs typeface="Courier New"/>
            </a:endParaRPr>
          </a:p>
          <a:p>
            <a:pPr marL="12700">
              <a:lnSpc>
                <a:spcPct val="100000"/>
              </a:lnSpc>
              <a:spcBef>
                <a:spcPts val="620"/>
              </a:spcBef>
            </a:pPr>
            <a:r>
              <a:rPr sz="1400" spc="-5" dirty="0">
                <a:latin typeface="Courier New"/>
                <a:cs typeface="Courier New"/>
              </a:rPr>
              <a:t>db.query("select..", function (passedResult)</a:t>
            </a:r>
            <a:r>
              <a:rPr sz="1400" spc="-75" dirty="0">
                <a:latin typeface="Courier New"/>
                <a:cs typeface="Courier New"/>
              </a:rPr>
              <a:t> </a:t>
            </a:r>
            <a:r>
              <a:rPr sz="1400" dirty="0">
                <a:latin typeface="Courier New"/>
                <a:cs typeface="Courier New"/>
              </a:rPr>
              <a:t>{</a:t>
            </a:r>
            <a:endParaRPr sz="1400">
              <a:latin typeface="Courier New"/>
              <a:cs typeface="Courier New"/>
            </a:endParaRPr>
          </a:p>
          <a:p>
            <a:pPr marL="225425" marR="2352040">
              <a:lnSpc>
                <a:spcPct val="136900"/>
              </a:lnSpc>
            </a:pPr>
            <a:r>
              <a:rPr sz="1400" spc="-5" dirty="0">
                <a:solidFill>
                  <a:srgbClr val="FF0000"/>
                </a:solidFill>
                <a:latin typeface="Courier New"/>
                <a:cs typeface="Courier New"/>
              </a:rPr>
              <a:t>// use passed result…  </a:t>
            </a:r>
            <a:r>
              <a:rPr sz="1400" spc="-5" dirty="0">
                <a:latin typeface="Courier New"/>
                <a:cs typeface="Courier New"/>
              </a:rPr>
              <a:t>result </a:t>
            </a:r>
            <a:r>
              <a:rPr sz="1400" dirty="0">
                <a:latin typeface="Courier New"/>
                <a:cs typeface="Courier New"/>
              </a:rPr>
              <a:t>=</a:t>
            </a:r>
            <a:r>
              <a:rPr sz="1400" spc="-95" dirty="0">
                <a:latin typeface="Courier New"/>
                <a:cs typeface="Courier New"/>
              </a:rPr>
              <a:t> </a:t>
            </a:r>
            <a:r>
              <a:rPr sz="1400" spc="-5" dirty="0">
                <a:latin typeface="Courier New"/>
                <a:cs typeface="Courier New"/>
              </a:rPr>
              <a:t>passedResult;</a:t>
            </a:r>
            <a:endParaRPr sz="1400">
              <a:latin typeface="Courier New"/>
              <a:cs typeface="Courier New"/>
            </a:endParaRPr>
          </a:p>
          <a:p>
            <a:pPr marL="12700">
              <a:lnSpc>
                <a:spcPct val="100000"/>
              </a:lnSpc>
              <a:spcBef>
                <a:spcPts val="630"/>
              </a:spcBef>
            </a:pPr>
            <a:r>
              <a:rPr sz="1400" spc="-5" dirty="0">
                <a:latin typeface="Courier New"/>
                <a:cs typeface="Courier New"/>
              </a:rPr>
              <a:t>});</a:t>
            </a:r>
            <a:endParaRPr sz="1400">
              <a:latin typeface="Courier New"/>
              <a:cs typeface="Courier New"/>
            </a:endParaRPr>
          </a:p>
          <a:p>
            <a:pPr marL="12700">
              <a:lnSpc>
                <a:spcPct val="100000"/>
              </a:lnSpc>
              <a:spcBef>
                <a:spcPts val="620"/>
              </a:spcBef>
            </a:pPr>
            <a:r>
              <a:rPr sz="1400" spc="-5" dirty="0">
                <a:latin typeface="Courier New"/>
                <a:cs typeface="Courier New"/>
              </a:rPr>
              <a:t>console.log( result ); // what’s result</a:t>
            </a:r>
            <a:r>
              <a:rPr sz="1400" spc="-55" dirty="0">
                <a:latin typeface="Courier New"/>
                <a:cs typeface="Courier New"/>
              </a:rPr>
              <a:t> </a:t>
            </a:r>
            <a:r>
              <a:rPr sz="1400" spc="-5" dirty="0">
                <a:latin typeface="Courier New"/>
                <a:cs typeface="Courier New"/>
              </a:rPr>
              <a:t>now?</a:t>
            </a:r>
            <a:endParaRPr sz="1400">
              <a:latin typeface="Courier New"/>
              <a:cs typeface="Courier New"/>
            </a:endParaRPr>
          </a:p>
        </p:txBody>
      </p:sp>
    </p:spTree>
    <p:extLst>
      <p:ext uri="{BB962C8B-B14F-4D97-AF65-F5344CB8AC3E}">
        <p14:creationId xmlns:p14="http://schemas.microsoft.com/office/powerpoint/2010/main" val="10732534"/>
      </p:ext>
    </p:extLst>
  </p:cSld>
  <p:clrMapOvr>
    <a:masterClrMapping/>
  </p:clrMapOvr>
  <p:transition xmlns:p14="http://schemas.microsoft.com/office/powerpoint/2010/mai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152400"/>
            <a:ext cx="8229600" cy="1143000"/>
          </a:xfrm>
        </p:spPr>
        <p:txBody>
          <a:bodyPr/>
          <a:lstStyle/>
          <a:p>
            <a:r>
              <a:rPr lang="en-US" b="1" dirty="0" smtClean="0"/>
              <a:t>Concurrency</a:t>
            </a:r>
            <a:endParaRPr lang="en-US" b="1" dirty="0"/>
          </a:p>
        </p:txBody>
      </p:sp>
      <p:sp>
        <p:nvSpPr>
          <p:cNvPr id="6" name="TextBox 5"/>
          <p:cNvSpPr txBox="1"/>
          <p:nvPr/>
        </p:nvSpPr>
        <p:spPr>
          <a:xfrm>
            <a:off x="304800" y="1601881"/>
            <a:ext cx="8686800"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rgbClr val="FF0000"/>
                </a:solidFill>
              </a:rPr>
              <a:t>Concurrency</a:t>
            </a:r>
            <a:r>
              <a:rPr lang="en-US" sz="2400" b="1" dirty="0" smtClean="0"/>
              <a:t> allows multiple things to happen at the same time</a:t>
            </a:r>
          </a:p>
          <a:p>
            <a:pPr marL="285750" indent="-285750">
              <a:buFont typeface="Arial" panose="020B0604020202020204" pitchFamily="34" charset="0"/>
              <a:buChar char="•"/>
            </a:pPr>
            <a:r>
              <a:rPr lang="en-US" sz="2400" b="1" dirty="0" smtClean="0">
                <a:solidFill>
                  <a:srgbClr val="FF0000"/>
                </a:solidFill>
              </a:rPr>
              <a:t>Concurrency</a:t>
            </a:r>
            <a:r>
              <a:rPr lang="en-US" sz="2400" b="1" dirty="0" smtClean="0"/>
              <a:t> is common (required) on the server side as many users will access the server at the same time</a:t>
            </a:r>
          </a:p>
          <a:p>
            <a:pPr marL="285750" indent="-285750">
              <a:buFont typeface="Arial" panose="020B0604020202020204" pitchFamily="34" charset="0"/>
              <a:buChar char="•"/>
            </a:pPr>
            <a:r>
              <a:rPr lang="en-US" sz="2400" b="1" dirty="0" smtClean="0"/>
              <a:t>Java will spawn a new thread with each new connection &gt;&gt; consuming resources</a:t>
            </a:r>
          </a:p>
          <a:p>
            <a:pPr marL="285750" indent="-285750">
              <a:buFont typeface="Arial" panose="020B0604020202020204" pitchFamily="34" charset="0"/>
              <a:buChar char="•"/>
            </a:pPr>
            <a:r>
              <a:rPr lang="en-US" sz="2400" b="1" dirty="0" smtClean="0"/>
              <a:t>JavaScript is single threaded, yet still somehow achieves very </a:t>
            </a:r>
            <a:r>
              <a:rPr lang="en-US" sz="2400" b="1" dirty="0" smtClean="0">
                <a:solidFill>
                  <a:srgbClr val="FF0000"/>
                </a:solidFill>
              </a:rPr>
              <a:t>high concurrency </a:t>
            </a:r>
            <a:r>
              <a:rPr lang="en-US" sz="2400" b="1" dirty="0" smtClean="0"/>
              <a:t>and can handle heavy amounts of I/O</a:t>
            </a:r>
          </a:p>
          <a:p>
            <a:pPr marL="285750" indent="-285750">
              <a:buFont typeface="Arial" panose="020B0604020202020204" pitchFamily="34" charset="0"/>
              <a:buChar char="•"/>
            </a:pPr>
            <a:r>
              <a:rPr lang="en-US" sz="2400" b="1" dirty="0" smtClean="0"/>
              <a:t>Other </a:t>
            </a:r>
            <a:r>
              <a:rPr lang="en-US" sz="2400" b="1" dirty="0"/>
              <a:t>s</a:t>
            </a:r>
            <a:r>
              <a:rPr lang="en-US" sz="2400" b="1" dirty="0" smtClean="0"/>
              <a:t>cripting languages are completely incapable of handling this, blocking the entire process when a web request arrives</a:t>
            </a:r>
            <a:endParaRPr lang="en-US" sz="2400" b="1" dirty="0"/>
          </a:p>
        </p:txBody>
      </p:sp>
    </p:spTree>
    <p:extLst>
      <p:ext uri="{BB962C8B-B14F-4D97-AF65-F5344CB8AC3E}">
        <p14:creationId xmlns:p14="http://schemas.microsoft.com/office/powerpoint/2010/main" val="657296342"/>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75" dirty="0"/>
              <a:t>Concurrency</a:t>
            </a:r>
            <a:r>
              <a:rPr spc="100" dirty="0"/>
              <a:t> </a:t>
            </a:r>
            <a:r>
              <a:rPr spc="150" dirty="0"/>
              <a:t>Models</a:t>
            </a:r>
          </a:p>
        </p:txBody>
      </p:sp>
      <p:sp>
        <p:nvSpPr>
          <p:cNvPr id="3" name="object 3"/>
          <p:cNvSpPr txBox="1"/>
          <p:nvPr/>
        </p:nvSpPr>
        <p:spPr>
          <a:xfrm>
            <a:off x="534669" y="1741170"/>
            <a:ext cx="7669530" cy="3775265"/>
          </a:xfrm>
          <a:prstGeom prst="rect">
            <a:avLst/>
          </a:prstGeom>
        </p:spPr>
        <p:txBody>
          <a:bodyPr vert="horz" wrap="square" lIns="0" tIns="0" rIns="0" bIns="0" rtlCol="0">
            <a:spAutoFit/>
          </a:bodyPr>
          <a:lstStyle/>
          <a:p>
            <a:pPr marL="12700">
              <a:lnSpc>
                <a:spcPct val="100000"/>
              </a:lnSpc>
            </a:pPr>
            <a:r>
              <a:rPr sz="2600" b="1" spc="135" dirty="0">
                <a:latin typeface="Arial"/>
                <a:cs typeface="Arial"/>
              </a:rPr>
              <a:t>Thread-based</a:t>
            </a:r>
            <a:endParaRPr sz="2600" b="1" dirty="0">
              <a:latin typeface="Arial"/>
              <a:cs typeface="Arial"/>
            </a:endParaRPr>
          </a:p>
          <a:p>
            <a:pPr marL="287020">
              <a:lnSpc>
                <a:spcPct val="100000"/>
              </a:lnSpc>
              <a:spcBef>
                <a:spcPts val="520"/>
              </a:spcBef>
              <a:tabLst>
                <a:tab pos="560705" algn="l"/>
              </a:tabLst>
            </a:pPr>
            <a:r>
              <a:rPr sz="2625" b="1" spc="-900" baseline="12698" dirty="0">
                <a:solidFill>
                  <a:srgbClr val="9EB7CC"/>
                </a:solidFill>
                <a:latin typeface="Arial"/>
                <a:cs typeface="Arial"/>
              </a:rPr>
              <a:t>	</a:t>
            </a:r>
            <a:r>
              <a:rPr sz="2300" b="1" spc="80" dirty="0">
                <a:solidFill>
                  <a:srgbClr val="454552"/>
                </a:solidFill>
                <a:latin typeface="Arial"/>
                <a:cs typeface="Arial"/>
              </a:rPr>
              <a:t>Locks </a:t>
            </a:r>
            <a:r>
              <a:rPr sz="2300" b="1" spc="160" dirty="0">
                <a:solidFill>
                  <a:srgbClr val="454552"/>
                </a:solidFill>
                <a:latin typeface="Arial"/>
                <a:cs typeface="Arial"/>
              </a:rPr>
              <a:t>and </a:t>
            </a:r>
            <a:r>
              <a:rPr sz="2300" b="1" spc="110" dirty="0">
                <a:solidFill>
                  <a:srgbClr val="454552"/>
                </a:solidFill>
                <a:latin typeface="Arial"/>
                <a:cs typeface="Arial"/>
              </a:rPr>
              <a:t>Shared</a:t>
            </a:r>
            <a:r>
              <a:rPr sz="2300" b="1" spc="-30" dirty="0">
                <a:solidFill>
                  <a:srgbClr val="454552"/>
                </a:solidFill>
                <a:latin typeface="Arial"/>
                <a:cs typeface="Arial"/>
              </a:rPr>
              <a:t> </a:t>
            </a:r>
            <a:r>
              <a:rPr sz="2300" b="1" spc="140" dirty="0">
                <a:solidFill>
                  <a:srgbClr val="454552"/>
                </a:solidFill>
                <a:latin typeface="Arial"/>
                <a:cs typeface="Arial"/>
              </a:rPr>
              <a:t>State</a:t>
            </a:r>
            <a:endParaRPr sz="2300" b="1" dirty="0">
              <a:latin typeface="Arial"/>
              <a:cs typeface="Arial"/>
            </a:endParaRPr>
          </a:p>
          <a:p>
            <a:pPr>
              <a:lnSpc>
                <a:spcPct val="100000"/>
              </a:lnSpc>
              <a:spcBef>
                <a:spcPts val="50"/>
              </a:spcBef>
            </a:pPr>
            <a:endParaRPr sz="3250" b="1" dirty="0">
              <a:latin typeface="Times New Roman"/>
              <a:cs typeface="Times New Roman"/>
            </a:endParaRPr>
          </a:p>
          <a:p>
            <a:pPr marL="287020">
              <a:lnSpc>
                <a:spcPct val="100000"/>
              </a:lnSpc>
            </a:pPr>
            <a:r>
              <a:rPr sz="2300" b="1" spc="185" dirty="0">
                <a:solidFill>
                  <a:srgbClr val="454552"/>
                </a:solidFill>
                <a:latin typeface="Arial"/>
                <a:cs typeface="Arial"/>
              </a:rPr>
              <a:t>VS</a:t>
            </a:r>
            <a:endParaRPr sz="2300" b="1" dirty="0">
              <a:latin typeface="Arial"/>
              <a:cs typeface="Arial"/>
            </a:endParaRPr>
          </a:p>
          <a:p>
            <a:pPr marL="12700">
              <a:lnSpc>
                <a:spcPct val="100000"/>
              </a:lnSpc>
              <a:spcBef>
                <a:spcPts val="620"/>
              </a:spcBef>
            </a:pPr>
            <a:r>
              <a:rPr sz="2600" b="1" spc="165" dirty="0">
                <a:latin typeface="Arial"/>
                <a:cs typeface="Arial"/>
              </a:rPr>
              <a:t>Event-driven</a:t>
            </a:r>
            <a:r>
              <a:rPr sz="2600" b="1" spc="60" dirty="0">
                <a:latin typeface="Arial"/>
                <a:cs typeface="Arial"/>
              </a:rPr>
              <a:t> </a:t>
            </a:r>
            <a:r>
              <a:rPr sz="2600" b="1" spc="145" dirty="0">
                <a:latin typeface="Arial"/>
                <a:cs typeface="Arial"/>
              </a:rPr>
              <a:t>Concurrency</a:t>
            </a:r>
            <a:endParaRPr sz="2600" b="1" dirty="0">
              <a:latin typeface="Arial"/>
              <a:cs typeface="Arial"/>
            </a:endParaRPr>
          </a:p>
          <a:p>
            <a:pPr marL="287020">
              <a:lnSpc>
                <a:spcPct val="100000"/>
              </a:lnSpc>
              <a:spcBef>
                <a:spcPts val="520"/>
              </a:spcBef>
              <a:tabLst>
                <a:tab pos="560705" algn="l"/>
              </a:tabLst>
            </a:pPr>
            <a:r>
              <a:rPr sz="2625" b="1" spc="-900" baseline="12698" dirty="0">
                <a:solidFill>
                  <a:srgbClr val="9EB7CC"/>
                </a:solidFill>
                <a:latin typeface="Arial"/>
                <a:cs typeface="Arial"/>
              </a:rPr>
              <a:t>	</a:t>
            </a:r>
            <a:r>
              <a:rPr sz="2300" b="1" spc="65" dirty="0">
                <a:solidFill>
                  <a:srgbClr val="454552"/>
                </a:solidFill>
                <a:latin typeface="Arial"/>
                <a:cs typeface="Arial"/>
              </a:rPr>
              <a:t>I/O </a:t>
            </a:r>
            <a:r>
              <a:rPr sz="2300" b="1" spc="145" dirty="0">
                <a:solidFill>
                  <a:srgbClr val="454552"/>
                </a:solidFill>
                <a:latin typeface="Arial"/>
                <a:cs typeface="Arial"/>
              </a:rPr>
              <a:t>parallelism </a:t>
            </a:r>
            <a:r>
              <a:rPr sz="2300" b="1" spc="190" dirty="0">
                <a:solidFill>
                  <a:srgbClr val="454552"/>
                </a:solidFill>
                <a:latin typeface="Arial"/>
                <a:cs typeface="Arial"/>
              </a:rPr>
              <a:t>without </a:t>
            </a:r>
            <a:r>
              <a:rPr sz="2300" b="1" spc="155" dirty="0">
                <a:solidFill>
                  <a:srgbClr val="454552"/>
                </a:solidFill>
                <a:latin typeface="Arial"/>
                <a:cs typeface="Arial"/>
              </a:rPr>
              <a:t>requiring </a:t>
            </a:r>
            <a:r>
              <a:rPr sz="2300" b="1" spc="-60" dirty="0">
                <a:solidFill>
                  <a:srgbClr val="454552"/>
                </a:solidFill>
                <a:latin typeface="Arial"/>
                <a:cs typeface="Arial"/>
              </a:rPr>
              <a:t>CPU</a:t>
            </a:r>
            <a:r>
              <a:rPr sz="2300" b="1" spc="-160" dirty="0">
                <a:solidFill>
                  <a:srgbClr val="454552"/>
                </a:solidFill>
                <a:latin typeface="Arial"/>
                <a:cs typeface="Arial"/>
              </a:rPr>
              <a:t> </a:t>
            </a:r>
            <a:r>
              <a:rPr sz="2300" b="1" spc="145" dirty="0">
                <a:solidFill>
                  <a:srgbClr val="454552"/>
                </a:solidFill>
                <a:latin typeface="Arial"/>
                <a:cs typeface="Arial"/>
              </a:rPr>
              <a:t>parallelism</a:t>
            </a:r>
            <a:endParaRPr sz="2300" b="1" dirty="0">
              <a:latin typeface="Arial"/>
              <a:cs typeface="Arial"/>
            </a:endParaRPr>
          </a:p>
          <a:p>
            <a:pPr marL="287020">
              <a:lnSpc>
                <a:spcPct val="100000"/>
              </a:lnSpc>
              <a:spcBef>
                <a:spcPts val="509"/>
              </a:spcBef>
              <a:tabLst>
                <a:tab pos="560705" algn="l"/>
              </a:tabLst>
            </a:pPr>
            <a:r>
              <a:rPr sz="2625" b="1" spc="-900" baseline="12698" dirty="0">
                <a:solidFill>
                  <a:srgbClr val="9EB7CC"/>
                </a:solidFill>
                <a:latin typeface="Arial"/>
                <a:cs typeface="Arial"/>
              </a:rPr>
              <a:t>	</a:t>
            </a:r>
            <a:r>
              <a:rPr sz="2300" b="1" spc="150" dirty="0">
                <a:solidFill>
                  <a:srgbClr val="454552"/>
                </a:solidFill>
                <a:latin typeface="Arial"/>
                <a:cs typeface="Arial"/>
              </a:rPr>
              <a:t>no </a:t>
            </a:r>
            <a:r>
              <a:rPr sz="2300" b="1" spc="140" dirty="0">
                <a:solidFill>
                  <a:srgbClr val="454552"/>
                </a:solidFill>
                <a:latin typeface="Arial"/>
                <a:cs typeface="Arial"/>
              </a:rPr>
              <a:t>synchronization </a:t>
            </a:r>
            <a:r>
              <a:rPr sz="2300" b="1" spc="85" dirty="0">
                <a:solidFill>
                  <a:srgbClr val="454552"/>
                </a:solidFill>
                <a:latin typeface="Arial"/>
                <a:cs typeface="Arial"/>
              </a:rPr>
              <a:t>is</a:t>
            </a:r>
            <a:r>
              <a:rPr sz="2300" b="1" spc="-60" dirty="0">
                <a:solidFill>
                  <a:srgbClr val="454552"/>
                </a:solidFill>
                <a:latin typeface="Arial"/>
                <a:cs typeface="Arial"/>
              </a:rPr>
              <a:t> </a:t>
            </a:r>
            <a:r>
              <a:rPr sz="2300" b="1" spc="145" dirty="0">
                <a:solidFill>
                  <a:srgbClr val="454552"/>
                </a:solidFill>
                <a:latin typeface="Arial"/>
                <a:cs typeface="Arial"/>
              </a:rPr>
              <a:t>required</a:t>
            </a:r>
            <a:endParaRPr sz="2300" b="1" dirty="0">
              <a:latin typeface="Arial"/>
              <a:cs typeface="Arial"/>
            </a:endParaRPr>
          </a:p>
          <a:p>
            <a:pPr marL="287020">
              <a:lnSpc>
                <a:spcPct val="100000"/>
              </a:lnSpc>
              <a:spcBef>
                <a:spcPts val="520"/>
              </a:spcBef>
              <a:tabLst>
                <a:tab pos="560705" algn="l"/>
              </a:tabLst>
            </a:pPr>
            <a:r>
              <a:rPr sz="2625" b="1" spc="-900" baseline="12698" dirty="0">
                <a:solidFill>
                  <a:srgbClr val="9EB7CC"/>
                </a:solidFill>
                <a:latin typeface="Arial"/>
                <a:cs typeface="Arial"/>
              </a:rPr>
              <a:t>	</a:t>
            </a:r>
            <a:r>
              <a:rPr sz="2300" b="1" spc="175" dirty="0">
                <a:solidFill>
                  <a:srgbClr val="454552"/>
                </a:solidFill>
                <a:latin typeface="Arial"/>
                <a:cs typeface="Arial"/>
              </a:rPr>
              <a:t>maximize </a:t>
            </a:r>
            <a:r>
              <a:rPr sz="2300" b="1" spc="120" dirty="0">
                <a:solidFill>
                  <a:srgbClr val="454552"/>
                </a:solidFill>
                <a:latin typeface="Arial"/>
                <a:cs typeface="Arial"/>
              </a:rPr>
              <a:t>resource</a:t>
            </a:r>
            <a:r>
              <a:rPr sz="2300" b="1" spc="-55" dirty="0">
                <a:solidFill>
                  <a:srgbClr val="454552"/>
                </a:solidFill>
                <a:latin typeface="Arial"/>
                <a:cs typeface="Arial"/>
              </a:rPr>
              <a:t> </a:t>
            </a:r>
            <a:r>
              <a:rPr sz="2300" b="1" spc="145" dirty="0">
                <a:solidFill>
                  <a:srgbClr val="454552"/>
                </a:solidFill>
                <a:latin typeface="Arial"/>
                <a:cs typeface="Arial"/>
              </a:rPr>
              <a:t>efficiency</a:t>
            </a:r>
            <a:endParaRPr sz="2300" b="1" dirty="0">
              <a:latin typeface="Arial"/>
              <a:cs typeface="Arial"/>
            </a:endParaRPr>
          </a:p>
        </p:txBody>
      </p:sp>
      <p:sp>
        <p:nvSpPr>
          <p:cNvPr id="4" name="object 4"/>
          <p:cNvSpPr/>
          <p:nvPr/>
        </p:nvSpPr>
        <p:spPr>
          <a:xfrm>
            <a:off x="5943600" y="1755139"/>
            <a:ext cx="1276350" cy="12623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52159" y="4785359"/>
            <a:ext cx="1285239" cy="12928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38636320"/>
      </p:ext>
    </p:extLst>
  </p:cSld>
  <p:clrMapOvr>
    <a:masterClrMapping/>
  </p:clrMapOvr>
  <p:transition xmlns:p14="http://schemas.microsoft.com/office/powerpoint/2010/mai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85" dirty="0"/>
              <a:t>Where </a:t>
            </a:r>
            <a:r>
              <a:rPr spc="210" dirty="0"/>
              <a:t>were</a:t>
            </a:r>
            <a:r>
              <a:rPr spc="5" dirty="0"/>
              <a:t> </a:t>
            </a:r>
            <a:r>
              <a:rPr spc="200" dirty="0"/>
              <a:t>you!?</a:t>
            </a:r>
          </a:p>
        </p:txBody>
      </p:sp>
      <p:sp>
        <p:nvSpPr>
          <p:cNvPr id="3" name="object 3"/>
          <p:cNvSpPr txBox="1"/>
          <p:nvPr/>
        </p:nvSpPr>
        <p:spPr>
          <a:xfrm>
            <a:off x="534669" y="1736090"/>
            <a:ext cx="6356350" cy="2100580"/>
          </a:xfrm>
          <a:prstGeom prst="rect">
            <a:avLst/>
          </a:prstGeom>
        </p:spPr>
        <p:txBody>
          <a:bodyPr vert="horz" wrap="square" lIns="0" tIns="0" rIns="0" bIns="0" rtlCol="0">
            <a:spAutoFit/>
          </a:bodyPr>
          <a:lstStyle/>
          <a:p>
            <a:pPr marL="287020" marR="5080" indent="-274320">
              <a:lnSpc>
                <a:spcPct val="100000"/>
              </a:lnSpc>
            </a:pPr>
            <a:r>
              <a:rPr sz="2600" spc="185" dirty="0">
                <a:latin typeface="Arial"/>
                <a:cs typeface="Arial"/>
              </a:rPr>
              <a:t>Why </a:t>
            </a:r>
            <a:r>
              <a:rPr sz="2600" spc="180" dirty="0">
                <a:latin typeface="Arial"/>
                <a:cs typeface="Arial"/>
              </a:rPr>
              <a:t>everyone </a:t>
            </a:r>
            <a:r>
              <a:rPr sz="2600" spc="185" dirty="0">
                <a:latin typeface="Arial"/>
                <a:cs typeface="Arial"/>
              </a:rPr>
              <a:t>isn’t </a:t>
            </a:r>
            <a:r>
              <a:rPr sz="2600" spc="160" dirty="0">
                <a:latin typeface="Arial"/>
                <a:cs typeface="Arial"/>
              </a:rPr>
              <a:t>using </a:t>
            </a:r>
            <a:r>
              <a:rPr sz="2600" spc="204" dirty="0">
                <a:latin typeface="Arial"/>
                <a:cs typeface="Arial"/>
              </a:rPr>
              <a:t>event</a:t>
            </a:r>
            <a:r>
              <a:rPr sz="2600" spc="-215" dirty="0">
                <a:latin typeface="Arial"/>
                <a:cs typeface="Arial"/>
              </a:rPr>
              <a:t> </a:t>
            </a:r>
            <a:r>
              <a:rPr sz="2600" spc="130" dirty="0">
                <a:latin typeface="Arial"/>
                <a:cs typeface="Arial"/>
              </a:rPr>
              <a:t>loops,  </a:t>
            </a:r>
            <a:r>
              <a:rPr sz="2600" spc="135" dirty="0">
                <a:latin typeface="Arial"/>
                <a:cs typeface="Arial"/>
              </a:rPr>
              <a:t>callbacks, </a:t>
            </a:r>
            <a:r>
              <a:rPr sz="2600" spc="165" dirty="0">
                <a:latin typeface="Arial"/>
                <a:cs typeface="Arial"/>
              </a:rPr>
              <a:t>non-blocking</a:t>
            </a:r>
            <a:r>
              <a:rPr sz="2600" spc="25" dirty="0">
                <a:latin typeface="Arial"/>
                <a:cs typeface="Arial"/>
              </a:rPr>
              <a:t> </a:t>
            </a:r>
            <a:r>
              <a:rPr sz="2600" spc="-5" dirty="0">
                <a:latin typeface="Arial"/>
                <a:cs typeface="Arial"/>
              </a:rPr>
              <a:t>IO?</a:t>
            </a:r>
            <a:endParaRPr sz="2600">
              <a:latin typeface="Arial"/>
              <a:cs typeface="Arial"/>
            </a:endParaRPr>
          </a:p>
          <a:p>
            <a:pPr>
              <a:lnSpc>
                <a:spcPct val="100000"/>
              </a:lnSpc>
              <a:spcBef>
                <a:spcPts val="30"/>
              </a:spcBef>
            </a:pPr>
            <a:endParaRPr sz="3600">
              <a:latin typeface="Times New Roman"/>
              <a:cs typeface="Times New Roman"/>
            </a:endParaRPr>
          </a:p>
          <a:p>
            <a:pPr marL="287020">
              <a:lnSpc>
                <a:spcPct val="100000"/>
              </a:lnSpc>
              <a:tabLst>
                <a:tab pos="560705" algn="l"/>
              </a:tabLst>
            </a:pPr>
            <a:r>
              <a:rPr sz="2625" spc="-900" baseline="12698" dirty="0">
                <a:solidFill>
                  <a:srgbClr val="9EB7CC"/>
                </a:solidFill>
                <a:latin typeface="Arial"/>
                <a:cs typeface="Arial"/>
              </a:rPr>
              <a:t>	</a:t>
            </a:r>
            <a:r>
              <a:rPr sz="2300" spc="135" dirty="0">
                <a:solidFill>
                  <a:srgbClr val="454552"/>
                </a:solidFill>
                <a:latin typeface="Arial"/>
                <a:cs typeface="Arial"/>
              </a:rPr>
              <a:t>Cultural</a:t>
            </a:r>
            <a:endParaRPr sz="2300">
              <a:latin typeface="Arial"/>
              <a:cs typeface="Arial"/>
            </a:endParaRPr>
          </a:p>
          <a:p>
            <a:pPr marL="287020">
              <a:lnSpc>
                <a:spcPct val="100000"/>
              </a:lnSpc>
              <a:spcBef>
                <a:spcPts val="500"/>
              </a:spcBef>
              <a:tabLst>
                <a:tab pos="560705" algn="l"/>
              </a:tabLst>
            </a:pPr>
            <a:r>
              <a:rPr sz="2625" spc="-900" baseline="12698" dirty="0">
                <a:solidFill>
                  <a:srgbClr val="9EB7CC"/>
                </a:solidFill>
                <a:latin typeface="Arial"/>
                <a:cs typeface="Arial"/>
              </a:rPr>
              <a:t>	</a:t>
            </a:r>
            <a:r>
              <a:rPr sz="2300" spc="155" dirty="0">
                <a:solidFill>
                  <a:srgbClr val="454552"/>
                </a:solidFill>
                <a:latin typeface="Arial"/>
                <a:cs typeface="Arial"/>
              </a:rPr>
              <a:t>Infrastructural</a:t>
            </a:r>
            <a:endParaRPr sz="2300">
              <a:latin typeface="Arial"/>
              <a:cs typeface="Arial"/>
            </a:endParaRPr>
          </a:p>
        </p:txBody>
      </p:sp>
    </p:spTree>
    <p:extLst>
      <p:ext uri="{BB962C8B-B14F-4D97-AF65-F5344CB8AC3E}">
        <p14:creationId xmlns:p14="http://schemas.microsoft.com/office/powerpoint/2010/main" val="117581234"/>
      </p:ext>
    </p:extLst>
  </p:cSld>
  <p:clrMapOvr>
    <a:masterClrMapping/>
  </p:clrMapOvr>
  <p:transition xmlns:p14="http://schemas.microsoft.com/office/powerpoint/2010/mai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90" dirty="0"/>
              <a:t>Cultural</a:t>
            </a:r>
          </a:p>
        </p:txBody>
      </p:sp>
      <p:sp>
        <p:nvSpPr>
          <p:cNvPr id="3" name="object 3"/>
          <p:cNvSpPr txBox="1"/>
          <p:nvPr/>
        </p:nvSpPr>
        <p:spPr>
          <a:xfrm>
            <a:off x="534669" y="1736090"/>
            <a:ext cx="4784090" cy="2003425"/>
          </a:xfrm>
          <a:prstGeom prst="rect">
            <a:avLst/>
          </a:prstGeom>
        </p:spPr>
        <p:txBody>
          <a:bodyPr vert="horz" wrap="square" lIns="0" tIns="0" rIns="0" bIns="0" rtlCol="0">
            <a:spAutoFit/>
          </a:bodyPr>
          <a:lstStyle/>
          <a:p>
            <a:pPr marL="12700">
              <a:lnSpc>
                <a:spcPct val="100000"/>
              </a:lnSpc>
            </a:pPr>
            <a:r>
              <a:rPr sz="2600" spc="100" dirty="0">
                <a:latin typeface="Arial"/>
                <a:cs typeface="Arial"/>
              </a:rPr>
              <a:t>This </a:t>
            </a:r>
            <a:r>
              <a:rPr sz="2600" spc="95" dirty="0">
                <a:latin typeface="Arial"/>
                <a:cs typeface="Arial"/>
              </a:rPr>
              <a:t>is </a:t>
            </a:r>
            <a:r>
              <a:rPr sz="2600" spc="155" dirty="0">
                <a:latin typeface="Arial"/>
                <a:cs typeface="Arial"/>
              </a:rPr>
              <a:t>How </a:t>
            </a:r>
            <a:r>
              <a:rPr sz="2600" spc="185" dirty="0">
                <a:latin typeface="Arial"/>
                <a:cs typeface="Arial"/>
              </a:rPr>
              <a:t>we’re </a:t>
            </a:r>
            <a:r>
              <a:rPr sz="2600" spc="225" dirty="0">
                <a:latin typeface="Arial"/>
                <a:cs typeface="Arial"/>
              </a:rPr>
              <a:t>taught</a:t>
            </a:r>
            <a:r>
              <a:rPr sz="2600" spc="-114" dirty="0">
                <a:latin typeface="Arial"/>
                <a:cs typeface="Arial"/>
              </a:rPr>
              <a:t> </a:t>
            </a:r>
            <a:r>
              <a:rPr sz="2600" spc="80" dirty="0">
                <a:latin typeface="Arial"/>
                <a:cs typeface="Arial"/>
              </a:rPr>
              <a:t>I/O:</a:t>
            </a:r>
            <a:endParaRPr sz="2600">
              <a:latin typeface="Arial"/>
              <a:cs typeface="Arial"/>
            </a:endParaRPr>
          </a:p>
          <a:p>
            <a:pPr>
              <a:lnSpc>
                <a:spcPct val="100000"/>
              </a:lnSpc>
              <a:spcBef>
                <a:spcPts val="40"/>
              </a:spcBef>
            </a:pPr>
            <a:endParaRPr sz="3200">
              <a:latin typeface="Times New Roman"/>
              <a:cs typeface="Times New Roman"/>
            </a:endParaRPr>
          </a:p>
          <a:p>
            <a:pPr marL="607060" marR="511175">
              <a:lnSpc>
                <a:spcPct val="120800"/>
              </a:lnSpc>
              <a:tabLst>
                <a:tab pos="1216025" algn="l"/>
              </a:tabLst>
            </a:pPr>
            <a:r>
              <a:rPr sz="2000" spc="-5" dirty="0">
                <a:latin typeface="Courier New"/>
                <a:cs typeface="Courier New"/>
              </a:rPr>
              <a:t>puts("Enter your name: </a:t>
            </a:r>
            <a:r>
              <a:rPr sz="2000" dirty="0">
                <a:latin typeface="Courier New"/>
                <a:cs typeface="Courier New"/>
              </a:rPr>
              <a:t>"  </a:t>
            </a:r>
            <a:r>
              <a:rPr sz="2000" spc="-5" dirty="0">
                <a:latin typeface="Courier New"/>
                <a:cs typeface="Courier New"/>
              </a:rPr>
              <a:t>var	name</a:t>
            </a:r>
            <a:r>
              <a:rPr sz="2000" spc="-50" dirty="0">
                <a:latin typeface="Courier New"/>
                <a:cs typeface="Courier New"/>
              </a:rPr>
              <a:t> </a:t>
            </a:r>
            <a:r>
              <a:rPr sz="2000" dirty="0">
                <a:latin typeface="Courier New"/>
                <a:cs typeface="Courier New"/>
              </a:rPr>
              <a:t>=</a:t>
            </a:r>
            <a:r>
              <a:rPr sz="2000" spc="-55" dirty="0">
                <a:latin typeface="Courier New"/>
                <a:cs typeface="Courier New"/>
              </a:rPr>
              <a:t> </a:t>
            </a:r>
            <a:r>
              <a:rPr sz="2000" spc="-5" dirty="0">
                <a:latin typeface="Courier New"/>
                <a:cs typeface="Courier New"/>
              </a:rPr>
              <a:t>gets();  puts("Name: </a:t>
            </a:r>
            <a:r>
              <a:rPr sz="2000" dirty="0">
                <a:latin typeface="Courier New"/>
                <a:cs typeface="Courier New"/>
              </a:rPr>
              <a:t>" +</a:t>
            </a:r>
            <a:r>
              <a:rPr sz="2000" spc="-100" dirty="0">
                <a:latin typeface="Courier New"/>
                <a:cs typeface="Courier New"/>
              </a:rPr>
              <a:t> </a:t>
            </a:r>
            <a:r>
              <a:rPr sz="2000" spc="-5" dirty="0">
                <a:latin typeface="Courier New"/>
                <a:cs typeface="Courier New"/>
              </a:rPr>
              <a:t>name);</a:t>
            </a:r>
            <a:endParaRPr sz="2000">
              <a:latin typeface="Courier New"/>
              <a:cs typeface="Courier New"/>
            </a:endParaRPr>
          </a:p>
        </p:txBody>
      </p:sp>
    </p:spTree>
    <p:extLst>
      <p:ext uri="{BB962C8B-B14F-4D97-AF65-F5344CB8AC3E}">
        <p14:creationId xmlns:p14="http://schemas.microsoft.com/office/powerpoint/2010/main" val="3724901566"/>
      </p:ext>
    </p:extLst>
  </p:cSld>
  <p:clrMapOvr>
    <a:masterClrMapping/>
  </p:clrMapOvr>
  <p:transition xmlns:p14="http://schemas.microsoft.com/office/powerpoint/2010/mai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324600" y="2971800"/>
            <a:ext cx="2667000" cy="895221"/>
          </a:xfrm>
          <a:prstGeom prst="rect">
            <a:avLst/>
          </a:prstGeom>
          <a:noFill/>
        </p:spPr>
        <p:txBody>
          <a:bodyPr wrap="square" rtlCol="0">
            <a:normAutofit/>
          </a:bodyPr>
          <a:lstStyle/>
          <a:p>
            <a:pPr algn="ct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Welcome</a:t>
            </a:r>
            <a:endParaRPr lang="en-US" sz="3600" dirty="0"/>
          </a:p>
        </p:txBody>
      </p:sp>
      <p:pic>
        <p:nvPicPr>
          <p:cNvPr id="2" name="Picture 1" descr="MeanImag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050422"/>
            <a:ext cx="5181600" cy="4588378"/>
          </a:xfrm>
          <a:prstGeom prst="rect">
            <a:avLst/>
          </a:prstGeom>
        </p:spPr>
      </p:pic>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3</a:t>
            </a:fld>
            <a:endParaRPr lang="en-US" dirty="0"/>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90" dirty="0"/>
              <a:t>Cultural</a:t>
            </a:r>
            <a:r>
              <a:rPr spc="60" dirty="0"/>
              <a:t> </a:t>
            </a:r>
            <a:r>
              <a:rPr spc="204" dirty="0"/>
              <a:t>(2)</a:t>
            </a:r>
          </a:p>
        </p:txBody>
      </p:sp>
      <p:sp>
        <p:nvSpPr>
          <p:cNvPr id="3" name="object 3"/>
          <p:cNvSpPr txBox="1"/>
          <p:nvPr/>
        </p:nvSpPr>
        <p:spPr>
          <a:xfrm>
            <a:off x="534669" y="1736090"/>
            <a:ext cx="4711065" cy="410209"/>
          </a:xfrm>
          <a:prstGeom prst="rect">
            <a:avLst/>
          </a:prstGeom>
        </p:spPr>
        <p:txBody>
          <a:bodyPr vert="horz" wrap="square" lIns="0" tIns="0" rIns="0" bIns="0" rtlCol="0">
            <a:spAutoFit/>
          </a:bodyPr>
          <a:lstStyle/>
          <a:p>
            <a:pPr marL="12700">
              <a:lnSpc>
                <a:spcPct val="100000"/>
              </a:lnSpc>
            </a:pPr>
            <a:r>
              <a:rPr sz="2600" spc="125" dirty="0">
                <a:latin typeface="Arial"/>
                <a:cs typeface="Arial"/>
              </a:rPr>
              <a:t>Rejected </a:t>
            </a:r>
            <a:r>
              <a:rPr sz="2600" spc="100" dirty="0">
                <a:latin typeface="Arial"/>
                <a:cs typeface="Arial"/>
              </a:rPr>
              <a:t>as </a:t>
            </a:r>
            <a:r>
              <a:rPr sz="2600" spc="195" dirty="0">
                <a:latin typeface="Arial"/>
                <a:cs typeface="Arial"/>
              </a:rPr>
              <a:t>too</a:t>
            </a:r>
            <a:r>
              <a:rPr sz="2600" spc="60" dirty="0">
                <a:latin typeface="Arial"/>
                <a:cs typeface="Arial"/>
              </a:rPr>
              <a:t> </a:t>
            </a:r>
            <a:r>
              <a:rPr sz="2600" spc="180" dirty="0">
                <a:latin typeface="Arial"/>
                <a:cs typeface="Arial"/>
              </a:rPr>
              <a:t>complicated</a:t>
            </a:r>
            <a:endParaRPr sz="2600">
              <a:latin typeface="Arial"/>
              <a:cs typeface="Arial"/>
            </a:endParaRPr>
          </a:p>
        </p:txBody>
      </p:sp>
      <p:sp>
        <p:nvSpPr>
          <p:cNvPr id="4" name="object 4"/>
          <p:cNvSpPr txBox="1"/>
          <p:nvPr/>
        </p:nvSpPr>
        <p:spPr>
          <a:xfrm>
            <a:off x="1129030" y="2668270"/>
            <a:ext cx="1701800" cy="334645"/>
          </a:xfrm>
          <a:prstGeom prst="rect">
            <a:avLst/>
          </a:prstGeom>
        </p:spPr>
        <p:txBody>
          <a:bodyPr vert="horz" wrap="square" lIns="0" tIns="0" rIns="0" bIns="0" rtlCol="0">
            <a:spAutoFit/>
          </a:bodyPr>
          <a:lstStyle/>
          <a:p>
            <a:pPr marL="12700">
              <a:lnSpc>
                <a:spcPct val="100000"/>
              </a:lnSpc>
            </a:pPr>
            <a:r>
              <a:rPr sz="2000" spc="-5" dirty="0">
                <a:latin typeface="Courier New"/>
                <a:cs typeface="Courier New"/>
              </a:rPr>
              <a:t>puts("Enter</a:t>
            </a:r>
            <a:endParaRPr sz="2000">
              <a:latin typeface="Courier New"/>
              <a:cs typeface="Courier New"/>
            </a:endParaRPr>
          </a:p>
        </p:txBody>
      </p:sp>
      <p:sp>
        <p:nvSpPr>
          <p:cNvPr id="5" name="object 5"/>
          <p:cNvSpPr txBox="1"/>
          <p:nvPr/>
        </p:nvSpPr>
        <p:spPr>
          <a:xfrm>
            <a:off x="2957830" y="2668270"/>
            <a:ext cx="2159000" cy="334645"/>
          </a:xfrm>
          <a:prstGeom prst="rect">
            <a:avLst/>
          </a:prstGeom>
        </p:spPr>
        <p:txBody>
          <a:bodyPr vert="horz" wrap="square" lIns="0" tIns="0" rIns="0" bIns="0" rtlCol="0">
            <a:spAutoFit/>
          </a:bodyPr>
          <a:lstStyle/>
          <a:p>
            <a:pPr marL="12700">
              <a:lnSpc>
                <a:spcPct val="100000"/>
              </a:lnSpc>
            </a:pPr>
            <a:r>
              <a:rPr sz="2000" spc="-5" dirty="0">
                <a:latin typeface="Courier New"/>
                <a:cs typeface="Courier New"/>
              </a:rPr>
              <a:t>your name:</a:t>
            </a:r>
            <a:r>
              <a:rPr sz="2000" spc="-85" dirty="0">
                <a:latin typeface="Courier New"/>
                <a:cs typeface="Courier New"/>
              </a:rPr>
              <a:t> </a:t>
            </a:r>
            <a:r>
              <a:rPr sz="2000" spc="-5" dirty="0">
                <a:latin typeface="Courier New"/>
                <a:cs typeface="Courier New"/>
              </a:rPr>
              <a:t>");</a:t>
            </a:r>
            <a:endParaRPr sz="2000">
              <a:latin typeface="Courier New"/>
              <a:cs typeface="Courier New"/>
            </a:endParaRPr>
          </a:p>
        </p:txBody>
      </p:sp>
      <p:sp>
        <p:nvSpPr>
          <p:cNvPr id="6" name="object 6"/>
          <p:cNvSpPr txBox="1"/>
          <p:nvPr/>
        </p:nvSpPr>
        <p:spPr>
          <a:xfrm>
            <a:off x="3262629" y="3036570"/>
            <a:ext cx="1245235" cy="334645"/>
          </a:xfrm>
          <a:prstGeom prst="rect">
            <a:avLst/>
          </a:prstGeom>
        </p:spPr>
        <p:txBody>
          <a:bodyPr vert="horz" wrap="square" lIns="0" tIns="0" rIns="0" bIns="0" rtlCol="0">
            <a:spAutoFit/>
          </a:bodyPr>
          <a:lstStyle/>
          <a:p>
            <a:pPr marL="12700">
              <a:lnSpc>
                <a:spcPct val="100000"/>
              </a:lnSpc>
            </a:pPr>
            <a:r>
              <a:rPr sz="2000" spc="-5" dirty="0">
                <a:latin typeface="Courier New"/>
                <a:cs typeface="Courier New"/>
              </a:rPr>
              <a:t>(name)</a:t>
            </a:r>
            <a:r>
              <a:rPr sz="2000" spc="-95" dirty="0">
                <a:latin typeface="Courier New"/>
                <a:cs typeface="Courier New"/>
              </a:rPr>
              <a:t> </a:t>
            </a:r>
            <a:r>
              <a:rPr sz="2000" dirty="0">
                <a:latin typeface="Courier New"/>
                <a:cs typeface="Courier New"/>
              </a:rPr>
              <a:t>{</a:t>
            </a:r>
            <a:endParaRPr sz="2000">
              <a:latin typeface="Courier New"/>
              <a:cs typeface="Courier New"/>
            </a:endParaRPr>
          </a:p>
        </p:txBody>
      </p:sp>
      <p:sp>
        <p:nvSpPr>
          <p:cNvPr id="7" name="object 7"/>
          <p:cNvSpPr txBox="1"/>
          <p:nvPr/>
        </p:nvSpPr>
        <p:spPr>
          <a:xfrm>
            <a:off x="3415029" y="3404870"/>
            <a:ext cx="1549400" cy="334645"/>
          </a:xfrm>
          <a:prstGeom prst="rect">
            <a:avLst/>
          </a:prstGeom>
        </p:spPr>
        <p:txBody>
          <a:bodyPr vert="horz" wrap="square" lIns="0" tIns="0" rIns="0" bIns="0" rtlCol="0">
            <a:spAutoFit/>
          </a:bodyPr>
          <a:lstStyle/>
          <a:p>
            <a:pPr marL="12700">
              <a:lnSpc>
                <a:spcPct val="100000"/>
              </a:lnSpc>
            </a:pPr>
            <a:r>
              <a:rPr sz="2000" dirty="0">
                <a:latin typeface="Courier New"/>
                <a:cs typeface="Courier New"/>
              </a:rPr>
              <a:t>" +</a:t>
            </a:r>
            <a:r>
              <a:rPr sz="2000" spc="-110" dirty="0">
                <a:latin typeface="Courier New"/>
                <a:cs typeface="Courier New"/>
              </a:rPr>
              <a:t> </a:t>
            </a:r>
            <a:r>
              <a:rPr sz="2000" spc="-5" dirty="0">
                <a:latin typeface="Courier New"/>
                <a:cs typeface="Courier New"/>
              </a:rPr>
              <a:t>name);</a:t>
            </a:r>
            <a:endParaRPr sz="2000">
              <a:latin typeface="Courier New"/>
              <a:cs typeface="Courier New"/>
            </a:endParaRPr>
          </a:p>
        </p:txBody>
      </p:sp>
      <p:sp>
        <p:nvSpPr>
          <p:cNvPr id="8" name="object 8"/>
          <p:cNvSpPr txBox="1"/>
          <p:nvPr/>
        </p:nvSpPr>
        <p:spPr>
          <a:xfrm>
            <a:off x="1129030" y="2973171"/>
            <a:ext cx="2159000" cy="1134110"/>
          </a:xfrm>
          <a:prstGeom prst="rect">
            <a:avLst/>
          </a:prstGeom>
        </p:spPr>
        <p:txBody>
          <a:bodyPr vert="horz" wrap="square" lIns="0" tIns="0" rIns="0" bIns="0" rtlCol="0">
            <a:spAutoFit/>
          </a:bodyPr>
          <a:lstStyle/>
          <a:p>
            <a:pPr marL="469900" marR="5080" indent="-457200">
              <a:lnSpc>
                <a:spcPct val="120800"/>
              </a:lnSpc>
            </a:pPr>
            <a:r>
              <a:rPr sz="2000" spc="-5" dirty="0">
                <a:latin typeface="Courier New"/>
                <a:cs typeface="Courier New"/>
              </a:rPr>
              <a:t>gets(function  puts("Name:</a:t>
            </a:r>
            <a:endParaRPr sz="2000">
              <a:latin typeface="Courier New"/>
              <a:cs typeface="Courier New"/>
            </a:endParaRPr>
          </a:p>
          <a:p>
            <a:pPr marL="12700">
              <a:lnSpc>
                <a:spcPct val="100000"/>
              </a:lnSpc>
              <a:spcBef>
                <a:spcPts val="500"/>
              </a:spcBef>
            </a:pPr>
            <a:r>
              <a:rPr sz="2000" spc="-5" dirty="0">
                <a:latin typeface="Courier New"/>
                <a:cs typeface="Courier New"/>
              </a:rPr>
              <a:t>});</a:t>
            </a:r>
            <a:endParaRPr sz="2000">
              <a:latin typeface="Courier New"/>
              <a:cs typeface="Courier New"/>
            </a:endParaRPr>
          </a:p>
        </p:txBody>
      </p:sp>
    </p:spTree>
    <p:extLst>
      <p:ext uri="{BB962C8B-B14F-4D97-AF65-F5344CB8AC3E}">
        <p14:creationId xmlns:p14="http://schemas.microsoft.com/office/powerpoint/2010/main" val="2106078505"/>
      </p:ext>
    </p:extLst>
  </p:cSld>
  <p:clrMapOvr>
    <a:masterClrMapping/>
  </p:clrMapOvr>
  <p:transition xmlns:p14="http://schemas.microsoft.com/office/powerpoint/2010/mai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45" dirty="0"/>
              <a:t>Missing</a:t>
            </a:r>
            <a:r>
              <a:rPr spc="65" dirty="0"/>
              <a:t> </a:t>
            </a:r>
            <a:r>
              <a:rPr spc="215" dirty="0"/>
              <a:t>Infrastructure</a:t>
            </a:r>
          </a:p>
        </p:txBody>
      </p:sp>
      <p:sp>
        <p:nvSpPr>
          <p:cNvPr id="3" name="object 3"/>
          <p:cNvSpPr txBox="1"/>
          <p:nvPr/>
        </p:nvSpPr>
        <p:spPr>
          <a:xfrm>
            <a:off x="534669" y="1736090"/>
            <a:ext cx="7480934" cy="806450"/>
          </a:xfrm>
          <a:prstGeom prst="rect">
            <a:avLst/>
          </a:prstGeom>
        </p:spPr>
        <p:txBody>
          <a:bodyPr vert="horz" wrap="square" lIns="0" tIns="0" rIns="0" bIns="0" rtlCol="0">
            <a:spAutoFit/>
          </a:bodyPr>
          <a:lstStyle/>
          <a:p>
            <a:pPr marL="287020" marR="5080" indent="-274320">
              <a:lnSpc>
                <a:spcPct val="100000"/>
              </a:lnSpc>
            </a:pPr>
            <a:r>
              <a:rPr sz="2600" spc="125" dirty="0">
                <a:latin typeface="Arial"/>
                <a:cs typeface="Arial"/>
              </a:rPr>
              <a:t>Single </a:t>
            </a:r>
            <a:r>
              <a:rPr sz="2600" spc="185" dirty="0">
                <a:latin typeface="Arial"/>
                <a:cs typeface="Arial"/>
              </a:rPr>
              <a:t>threaded </a:t>
            </a:r>
            <a:r>
              <a:rPr sz="2600" spc="204" dirty="0">
                <a:latin typeface="Arial"/>
                <a:cs typeface="Arial"/>
              </a:rPr>
              <a:t>event </a:t>
            </a:r>
            <a:r>
              <a:rPr sz="2600" spc="135" dirty="0">
                <a:latin typeface="Arial"/>
                <a:cs typeface="Arial"/>
              </a:rPr>
              <a:t>loops </a:t>
            </a:r>
            <a:r>
              <a:rPr sz="2600" spc="160" dirty="0">
                <a:latin typeface="Arial"/>
                <a:cs typeface="Arial"/>
              </a:rPr>
              <a:t>require </a:t>
            </a:r>
            <a:r>
              <a:rPr sz="2600" spc="70" dirty="0">
                <a:latin typeface="Arial"/>
                <a:cs typeface="Arial"/>
              </a:rPr>
              <a:t>I/O </a:t>
            </a:r>
            <a:r>
              <a:rPr sz="2600" spc="215" dirty="0">
                <a:latin typeface="Arial"/>
                <a:cs typeface="Arial"/>
              </a:rPr>
              <a:t>to</a:t>
            </a:r>
            <a:r>
              <a:rPr sz="2600" spc="-155" dirty="0">
                <a:latin typeface="Arial"/>
                <a:cs typeface="Arial"/>
              </a:rPr>
              <a:t> </a:t>
            </a:r>
            <a:r>
              <a:rPr sz="2600" spc="170" dirty="0">
                <a:latin typeface="Arial"/>
                <a:cs typeface="Arial"/>
              </a:rPr>
              <a:t>be  </a:t>
            </a:r>
            <a:r>
              <a:rPr sz="2600" spc="165" dirty="0">
                <a:latin typeface="Arial"/>
                <a:cs typeface="Arial"/>
              </a:rPr>
              <a:t>non-blocking</a:t>
            </a:r>
            <a:endParaRPr sz="2600">
              <a:latin typeface="Arial"/>
              <a:cs typeface="Arial"/>
            </a:endParaRPr>
          </a:p>
        </p:txBody>
      </p:sp>
      <p:sp>
        <p:nvSpPr>
          <p:cNvPr id="4" name="object 4"/>
          <p:cNvSpPr txBox="1"/>
          <p:nvPr/>
        </p:nvSpPr>
        <p:spPr>
          <a:xfrm>
            <a:off x="2057400" y="3549650"/>
            <a:ext cx="5026660" cy="562610"/>
          </a:xfrm>
          <a:prstGeom prst="rect">
            <a:avLst/>
          </a:prstGeom>
        </p:spPr>
        <p:txBody>
          <a:bodyPr vert="horz" wrap="square" lIns="0" tIns="0" rIns="0" bIns="0" rtlCol="0">
            <a:spAutoFit/>
          </a:bodyPr>
          <a:lstStyle/>
          <a:p>
            <a:pPr marL="12700">
              <a:lnSpc>
                <a:spcPct val="100000"/>
              </a:lnSpc>
            </a:pPr>
            <a:r>
              <a:rPr sz="3600" spc="195" dirty="0">
                <a:solidFill>
                  <a:srgbClr val="FF0000"/>
                </a:solidFill>
                <a:latin typeface="Arial"/>
                <a:cs typeface="Arial"/>
              </a:rPr>
              <a:t>Most </a:t>
            </a:r>
            <a:r>
              <a:rPr sz="3600" spc="204" dirty="0">
                <a:solidFill>
                  <a:srgbClr val="FF0000"/>
                </a:solidFill>
                <a:latin typeface="Arial"/>
                <a:cs typeface="Arial"/>
              </a:rPr>
              <a:t>libraries </a:t>
            </a:r>
            <a:r>
              <a:rPr sz="3600" spc="200" dirty="0">
                <a:solidFill>
                  <a:srgbClr val="FF0000"/>
                </a:solidFill>
                <a:latin typeface="Arial"/>
                <a:cs typeface="Arial"/>
              </a:rPr>
              <a:t>are</a:t>
            </a:r>
            <a:r>
              <a:rPr sz="3600" spc="-45" dirty="0">
                <a:solidFill>
                  <a:srgbClr val="FF0000"/>
                </a:solidFill>
                <a:latin typeface="Arial"/>
                <a:cs typeface="Arial"/>
              </a:rPr>
              <a:t> </a:t>
            </a:r>
            <a:r>
              <a:rPr sz="3600" spc="254" dirty="0">
                <a:solidFill>
                  <a:srgbClr val="FF0000"/>
                </a:solidFill>
                <a:latin typeface="Arial"/>
                <a:cs typeface="Arial"/>
              </a:rPr>
              <a:t>not.</a:t>
            </a:r>
            <a:endParaRPr sz="3600">
              <a:latin typeface="Arial"/>
              <a:cs typeface="Arial"/>
            </a:endParaRPr>
          </a:p>
        </p:txBody>
      </p:sp>
    </p:spTree>
    <p:extLst>
      <p:ext uri="{BB962C8B-B14F-4D97-AF65-F5344CB8AC3E}">
        <p14:creationId xmlns:p14="http://schemas.microsoft.com/office/powerpoint/2010/main" val="2850706195"/>
      </p:ext>
    </p:extLst>
  </p:cSld>
  <p:clrMapOvr>
    <a:masterClrMapping/>
  </p:clrMapOvr>
  <p:transition xmlns:p14="http://schemas.microsoft.com/office/powerpoint/2010/mai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Too </a:t>
            </a:r>
            <a:r>
              <a:rPr spc="185" dirty="0"/>
              <a:t>Much</a:t>
            </a:r>
            <a:r>
              <a:rPr spc="229" dirty="0"/>
              <a:t> </a:t>
            </a:r>
            <a:r>
              <a:rPr spc="215" dirty="0"/>
              <a:t>Infrastructure</a:t>
            </a:r>
          </a:p>
        </p:txBody>
      </p:sp>
      <p:sp>
        <p:nvSpPr>
          <p:cNvPr id="3" name="object 3"/>
          <p:cNvSpPr txBox="1"/>
          <p:nvPr/>
        </p:nvSpPr>
        <p:spPr>
          <a:xfrm>
            <a:off x="4717974" y="1736090"/>
            <a:ext cx="1707514" cy="410209"/>
          </a:xfrm>
          <a:prstGeom prst="rect">
            <a:avLst/>
          </a:prstGeom>
        </p:spPr>
        <p:txBody>
          <a:bodyPr vert="horz" wrap="square" lIns="0" tIns="0" rIns="0" bIns="0" rtlCol="0">
            <a:spAutoFit/>
          </a:bodyPr>
          <a:lstStyle/>
          <a:p>
            <a:pPr marL="12700">
              <a:lnSpc>
                <a:spcPct val="100000"/>
              </a:lnSpc>
            </a:pPr>
            <a:r>
              <a:rPr sz="2600" spc="150" dirty="0">
                <a:latin typeface="Arial"/>
                <a:cs typeface="Arial"/>
              </a:rPr>
              <a:t>AnyEvent,</a:t>
            </a:r>
            <a:endParaRPr sz="2600">
              <a:latin typeface="Arial"/>
              <a:cs typeface="Arial"/>
            </a:endParaRPr>
          </a:p>
        </p:txBody>
      </p:sp>
      <p:sp>
        <p:nvSpPr>
          <p:cNvPr id="4" name="object 4"/>
          <p:cNvSpPr txBox="1"/>
          <p:nvPr/>
        </p:nvSpPr>
        <p:spPr>
          <a:xfrm>
            <a:off x="6608698" y="1736090"/>
            <a:ext cx="1258570" cy="410209"/>
          </a:xfrm>
          <a:prstGeom prst="rect">
            <a:avLst/>
          </a:prstGeom>
        </p:spPr>
        <p:txBody>
          <a:bodyPr vert="horz" wrap="square" lIns="0" tIns="0" rIns="0" bIns="0" rtlCol="0">
            <a:spAutoFit/>
          </a:bodyPr>
          <a:lstStyle/>
          <a:p>
            <a:pPr marL="12700">
              <a:lnSpc>
                <a:spcPct val="100000"/>
              </a:lnSpc>
            </a:pPr>
            <a:r>
              <a:rPr sz="2600" spc="130" dirty="0">
                <a:latin typeface="Arial"/>
                <a:cs typeface="Arial"/>
              </a:rPr>
              <a:t>A</a:t>
            </a:r>
            <a:r>
              <a:rPr sz="2600" spc="114" dirty="0">
                <a:latin typeface="Arial"/>
                <a:cs typeface="Arial"/>
              </a:rPr>
              <a:t>p</a:t>
            </a:r>
            <a:r>
              <a:rPr sz="2600" spc="150" dirty="0">
                <a:latin typeface="Arial"/>
                <a:cs typeface="Arial"/>
              </a:rPr>
              <a:t>ac</a:t>
            </a:r>
            <a:r>
              <a:rPr sz="2600" spc="170" dirty="0">
                <a:latin typeface="Arial"/>
                <a:cs typeface="Arial"/>
              </a:rPr>
              <a:t>h</a:t>
            </a:r>
            <a:r>
              <a:rPr sz="2600" spc="150" dirty="0">
                <a:latin typeface="Arial"/>
                <a:cs typeface="Arial"/>
              </a:rPr>
              <a:t>e</a:t>
            </a:r>
            <a:endParaRPr sz="2600">
              <a:latin typeface="Arial"/>
              <a:cs typeface="Arial"/>
            </a:endParaRPr>
          </a:p>
        </p:txBody>
      </p:sp>
      <p:sp>
        <p:nvSpPr>
          <p:cNvPr id="5" name="object 5"/>
          <p:cNvSpPr txBox="1"/>
          <p:nvPr/>
        </p:nvSpPr>
        <p:spPr>
          <a:xfrm>
            <a:off x="534669" y="1736090"/>
            <a:ext cx="3999865" cy="806450"/>
          </a:xfrm>
          <a:prstGeom prst="rect">
            <a:avLst/>
          </a:prstGeom>
        </p:spPr>
        <p:txBody>
          <a:bodyPr vert="horz" wrap="square" lIns="0" tIns="0" rIns="0" bIns="0" rtlCol="0">
            <a:spAutoFit/>
          </a:bodyPr>
          <a:lstStyle/>
          <a:p>
            <a:pPr marL="287020" marR="5080" indent="-274320">
              <a:lnSpc>
                <a:spcPct val="100000"/>
              </a:lnSpc>
              <a:tabLst>
                <a:tab pos="2657475" algn="l"/>
              </a:tabLst>
            </a:pPr>
            <a:r>
              <a:rPr sz="2600" spc="-90" dirty="0">
                <a:latin typeface="Arial"/>
                <a:cs typeface="Arial"/>
              </a:rPr>
              <a:t>E</a:t>
            </a:r>
            <a:r>
              <a:rPr sz="2600" spc="225" dirty="0">
                <a:latin typeface="Arial"/>
                <a:cs typeface="Arial"/>
              </a:rPr>
              <a:t>v</a:t>
            </a:r>
            <a:r>
              <a:rPr sz="2600" spc="155" dirty="0">
                <a:latin typeface="Arial"/>
                <a:cs typeface="Arial"/>
              </a:rPr>
              <a:t>e</a:t>
            </a:r>
            <a:r>
              <a:rPr sz="2600" spc="200" dirty="0">
                <a:latin typeface="Arial"/>
                <a:cs typeface="Arial"/>
              </a:rPr>
              <a:t>n</a:t>
            </a:r>
            <a:r>
              <a:rPr sz="2600" spc="300" dirty="0">
                <a:latin typeface="Arial"/>
                <a:cs typeface="Arial"/>
              </a:rPr>
              <a:t>t</a:t>
            </a:r>
            <a:r>
              <a:rPr sz="2600" spc="125" dirty="0">
                <a:latin typeface="Arial"/>
                <a:cs typeface="Arial"/>
              </a:rPr>
              <a:t>M</a:t>
            </a:r>
            <a:r>
              <a:rPr sz="2600" spc="90" dirty="0">
                <a:latin typeface="Arial"/>
                <a:cs typeface="Arial"/>
              </a:rPr>
              <a:t>a</a:t>
            </a:r>
            <a:r>
              <a:rPr sz="2600" spc="114" dirty="0">
                <a:latin typeface="Arial"/>
                <a:cs typeface="Arial"/>
              </a:rPr>
              <a:t>c</a:t>
            </a:r>
            <a:r>
              <a:rPr sz="2600" spc="204" dirty="0">
                <a:latin typeface="Arial"/>
                <a:cs typeface="Arial"/>
              </a:rPr>
              <a:t>h</a:t>
            </a:r>
            <a:r>
              <a:rPr sz="2600" spc="90" dirty="0">
                <a:latin typeface="Arial"/>
                <a:cs typeface="Arial"/>
              </a:rPr>
              <a:t>i</a:t>
            </a:r>
            <a:r>
              <a:rPr sz="2600" spc="250" dirty="0">
                <a:latin typeface="Arial"/>
                <a:cs typeface="Arial"/>
              </a:rPr>
              <a:t>n</a:t>
            </a:r>
            <a:r>
              <a:rPr sz="2600" spc="165" dirty="0">
                <a:latin typeface="Arial"/>
                <a:cs typeface="Arial"/>
              </a:rPr>
              <a:t>e</a:t>
            </a:r>
            <a:r>
              <a:rPr sz="2600" spc="85" dirty="0">
                <a:latin typeface="Arial"/>
                <a:cs typeface="Arial"/>
              </a:rPr>
              <a:t>,</a:t>
            </a:r>
            <a:r>
              <a:rPr sz="2600" dirty="0">
                <a:latin typeface="Arial"/>
                <a:cs typeface="Arial"/>
              </a:rPr>
              <a:t>	</a:t>
            </a:r>
            <a:r>
              <a:rPr sz="2600" spc="-430" dirty="0">
                <a:latin typeface="Arial"/>
                <a:cs typeface="Arial"/>
              </a:rPr>
              <a:t>T</a:t>
            </a:r>
            <a:r>
              <a:rPr sz="2600" spc="235" dirty="0">
                <a:latin typeface="Arial"/>
                <a:cs typeface="Arial"/>
              </a:rPr>
              <a:t>w</a:t>
            </a:r>
            <a:r>
              <a:rPr sz="2600" spc="55" dirty="0">
                <a:latin typeface="Arial"/>
                <a:cs typeface="Arial"/>
              </a:rPr>
              <a:t>i</a:t>
            </a:r>
            <a:r>
              <a:rPr sz="2600" spc="135" dirty="0">
                <a:latin typeface="Arial"/>
                <a:cs typeface="Arial"/>
              </a:rPr>
              <a:t>s</a:t>
            </a:r>
            <a:r>
              <a:rPr sz="2600" spc="145" dirty="0">
                <a:latin typeface="Arial"/>
                <a:cs typeface="Arial"/>
              </a:rPr>
              <a:t>t</a:t>
            </a:r>
            <a:r>
              <a:rPr sz="2600" spc="305" dirty="0">
                <a:latin typeface="Arial"/>
                <a:cs typeface="Arial"/>
              </a:rPr>
              <a:t>e</a:t>
            </a:r>
            <a:r>
              <a:rPr sz="2600" spc="204" dirty="0">
                <a:latin typeface="Arial"/>
                <a:cs typeface="Arial"/>
              </a:rPr>
              <a:t>d</a:t>
            </a:r>
            <a:r>
              <a:rPr sz="2600" spc="100" dirty="0">
                <a:latin typeface="Arial"/>
                <a:cs typeface="Arial"/>
              </a:rPr>
              <a:t>,  </a:t>
            </a:r>
            <a:r>
              <a:rPr sz="2600" spc="130" dirty="0">
                <a:latin typeface="Arial"/>
                <a:cs typeface="Arial"/>
              </a:rPr>
              <a:t>Mina, </a:t>
            </a:r>
            <a:r>
              <a:rPr sz="2600" spc="-5" dirty="0">
                <a:latin typeface="Arial"/>
                <a:cs typeface="Arial"/>
              </a:rPr>
              <a:t>Java </a:t>
            </a:r>
            <a:r>
              <a:rPr sz="2600" spc="150" dirty="0">
                <a:latin typeface="Arial"/>
                <a:cs typeface="Arial"/>
              </a:rPr>
              <a:t>nio,</a:t>
            </a:r>
            <a:r>
              <a:rPr sz="2600" spc="90" dirty="0">
                <a:latin typeface="Arial"/>
                <a:cs typeface="Arial"/>
              </a:rPr>
              <a:t> </a:t>
            </a:r>
            <a:r>
              <a:rPr sz="2600" dirty="0">
                <a:latin typeface="Arial"/>
                <a:cs typeface="Arial"/>
              </a:rPr>
              <a:t>…</a:t>
            </a:r>
            <a:endParaRPr sz="2600">
              <a:latin typeface="Arial"/>
              <a:cs typeface="Arial"/>
            </a:endParaRPr>
          </a:p>
        </p:txBody>
      </p:sp>
      <p:sp>
        <p:nvSpPr>
          <p:cNvPr id="6" name="object 6"/>
          <p:cNvSpPr txBox="1"/>
          <p:nvPr/>
        </p:nvSpPr>
        <p:spPr>
          <a:xfrm>
            <a:off x="1370330" y="3549650"/>
            <a:ext cx="6671309" cy="1659889"/>
          </a:xfrm>
          <a:prstGeom prst="rect">
            <a:avLst/>
          </a:prstGeom>
        </p:spPr>
        <p:txBody>
          <a:bodyPr vert="horz" wrap="square" lIns="0" tIns="0" rIns="0" bIns="0" rtlCol="0">
            <a:spAutoFit/>
          </a:bodyPr>
          <a:lstStyle/>
          <a:p>
            <a:pPr marL="12065" marR="5080" indent="-268605" algn="ctr">
              <a:lnSpc>
                <a:spcPct val="100000"/>
              </a:lnSpc>
            </a:pPr>
            <a:r>
              <a:rPr sz="3600" spc="180" dirty="0">
                <a:latin typeface="Arial"/>
                <a:cs typeface="Arial"/>
              </a:rPr>
              <a:t>users </a:t>
            </a:r>
            <a:r>
              <a:rPr sz="3600" spc="200" dirty="0">
                <a:latin typeface="Arial"/>
                <a:cs typeface="Arial"/>
              </a:rPr>
              <a:t>are </a:t>
            </a:r>
            <a:r>
              <a:rPr sz="3600" spc="215" dirty="0">
                <a:solidFill>
                  <a:srgbClr val="FF0000"/>
                </a:solidFill>
                <a:latin typeface="Arial"/>
                <a:cs typeface="Arial"/>
              </a:rPr>
              <a:t>confused </a:t>
            </a:r>
            <a:r>
              <a:rPr sz="3600" spc="270" dirty="0">
                <a:latin typeface="Arial"/>
                <a:cs typeface="Arial"/>
              </a:rPr>
              <a:t>how </a:t>
            </a:r>
            <a:r>
              <a:rPr sz="3600" spc="305" dirty="0">
                <a:latin typeface="Arial"/>
                <a:cs typeface="Arial"/>
              </a:rPr>
              <a:t>to  </a:t>
            </a:r>
            <a:r>
              <a:rPr sz="3600" spc="260" dirty="0">
                <a:solidFill>
                  <a:srgbClr val="FF0000"/>
                </a:solidFill>
                <a:latin typeface="Arial"/>
                <a:cs typeface="Arial"/>
              </a:rPr>
              <a:t>combine </a:t>
            </a:r>
            <a:r>
              <a:rPr sz="3600" spc="305" dirty="0">
                <a:latin typeface="Arial"/>
                <a:cs typeface="Arial"/>
              </a:rPr>
              <a:t>with </a:t>
            </a:r>
            <a:r>
              <a:rPr sz="3600" spc="275" dirty="0">
                <a:latin typeface="Arial"/>
                <a:cs typeface="Arial"/>
              </a:rPr>
              <a:t>other</a:t>
            </a:r>
            <a:r>
              <a:rPr sz="3600" spc="-235" dirty="0">
                <a:latin typeface="Arial"/>
                <a:cs typeface="Arial"/>
              </a:rPr>
              <a:t> </a:t>
            </a:r>
            <a:r>
              <a:rPr sz="3600" spc="220" dirty="0">
                <a:latin typeface="Arial"/>
                <a:cs typeface="Arial"/>
              </a:rPr>
              <a:t>available  </a:t>
            </a:r>
            <a:r>
              <a:rPr sz="3600" spc="204" dirty="0">
                <a:solidFill>
                  <a:srgbClr val="FF0000"/>
                </a:solidFill>
                <a:latin typeface="Arial"/>
                <a:cs typeface="Arial"/>
              </a:rPr>
              <a:t>libraries</a:t>
            </a:r>
            <a:endParaRPr sz="3600">
              <a:latin typeface="Arial"/>
              <a:cs typeface="Arial"/>
            </a:endParaRPr>
          </a:p>
        </p:txBody>
      </p:sp>
    </p:spTree>
    <p:extLst>
      <p:ext uri="{BB962C8B-B14F-4D97-AF65-F5344CB8AC3E}">
        <p14:creationId xmlns:p14="http://schemas.microsoft.com/office/powerpoint/2010/main" val="2773220744"/>
      </p:ext>
    </p:extLst>
  </p:cSld>
  <p:clrMapOvr>
    <a:masterClrMapping/>
  </p:clrMapOvr>
  <p:transition xmlns:p14="http://schemas.microsoft.com/office/powerpoint/2010/mai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25" dirty="0"/>
              <a:t>Why</a:t>
            </a:r>
            <a:r>
              <a:rPr spc="55" dirty="0"/>
              <a:t> </a:t>
            </a:r>
            <a:r>
              <a:rPr spc="105" dirty="0"/>
              <a:t>Javascript?</a:t>
            </a:r>
          </a:p>
        </p:txBody>
      </p:sp>
      <p:sp>
        <p:nvSpPr>
          <p:cNvPr id="3" name="object 3"/>
          <p:cNvSpPr txBox="1"/>
          <p:nvPr/>
        </p:nvSpPr>
        <p:spPr>
          <a:xfrm>
            <a:off x="534669" y="1738792"/>
            <a:ext cx="7985759" cy="3583940"/>
          </a:xfrm>
          <a:prstGeom prst="rect">
            <a:avLst/>
          </a:prstGeom>
        </p:spPr>
        <p:txBody>
          <a:bodyPr vert="horz" wrap="square" lIns="0" tIns="0" rIns="0" bIns="0" rtlCol="0">
            <a:spAutoFit/>
          </a:bodyPr>
          <a:lstStyle/>
          <a:p>
            <a:pPr marL="287020" marR="140335" indent="-274320">
              <a:lnSpc>
                <a:spcPct val="100600"/>
              </a:lnSpc>
            </a:pPr>
            <a:r>
              <a:rPr sz="2600" spc="100" dirty="0">
                <a:latin typeface="Arial"/>
                <a:cs typeface="Arial"/>
              </a:rPr>
              <a:t>Javascript </a:t>
            </a:r>
            <a:r>
              <a:rPr sz="2600" spc="165" dirty="0">
                <a:latin typeface="Arial"/>
                <a:cs typeface="Arial"/>
              </a:rPr>
              <a:t>designed </a:t>
            </a:r>
            <a:r>
              <a:rPr sz="2600" spc="160" dirty="0">
                <a:latin typeface="Arial"/>
                <a:cs typeface="Arial"/>
              </a:rPr>
              <a:t>speciﬁcally </a:t>
            </a:r>
            <a:r>
              <a:rPr sz="2600" spc="215" dirty="0">
                <a:latin typeface="Arial"/>
                <a:cs typeface="Arial"/>
              </a:rPr>
              <a:t>to </a:t>
            </a:r>
            <a:r>
              <a:rPr sz="2600" spc="180" dirty="0">
                <a:latin typeface="Arial"/>
                <a:cs typeface="Arial"/>
              </a:rPr>
              <a:t>be </a:t>
            </a:r>
            <a:r>
              <a:rPr sz="2600" spc="150" dirty="0">
                <a:latin typeface="Arial"/>
                <a:cs typeface="Arial"/>
              </a:rPr>
              <a:t>used</a:t>
            </a:r>
            <a:r>
              <a:rPr sz="2600" spc="-215" dirty="0">
                <a:latin typeface="Arial"/>
                <a:cs typeface="Arial"/>
              </a:rPr>
              <a:t> </a:t>
            </a:r>
            <a:r>
              <a:rPr sz="2600" spc="215" dirty="0">
                <a:latin typeface="Arial"/>
                <a:cs typeface="Arial"/>
              </a:rPr>
              <a:t>with  </a:t>
            </a:r>
            <a:r>
              <a:rPr sz="2600" spc="170" dirty="0">
                <a:latin typeface="Arial"/>
                <a:cs typeface="Arial"/>
              </a:rPr>
              <a:t>an </a:t>
            </a:r>
            <a:r>
              <a:rPr sz="2600" spc="210" dirty="0">
                <a:latin typeface="Arial"/>
                <a:cs typeface="Arial"/>
              </a:rPr>
              <a:t>event </a:t>
            </a:r>
            <a:r>
              <a:rPr sz="2600" spc="155" dirty="0">
                <a:latin typeface="Arial"/>
                <a:cs typeface="Arial"/>
              </a:rPr>
              <a:t>loop</a:t>
            </a:r>
            <a:r>
              <a:rPr sz="2600" spc="-130" dirty="0">
                <a:latin typeface="Arial"/>
                <a:cs typeface="Arial"/>
              </a:rPr>
              <a:t> </a:t>
            </a:r>
            <a:r>
              <a:rPr sz="2600" spc="145" dirty="0">
                <a:latin typeface="Arial"/>
                <a:cs typeface="Arial"/>
              </a:rPr>
              <a:t>purely:</a:t>
            </a:r>
            <a:endParaRPr sz="2600">
              <a:latin typeface="Arial"/>
              <a:cs typeface="Arial"/>
            </a:endParaRPr>
          </a:p>
          <a:p>
            <a:pPr>
              <a:lnSpc>
                <a:spcPct val="100000"/>
              </a:lnSpc>
              <a:spcBef>
                <a:spcPts val="45"/>
              </a:spcBef>
            </a:pPr>
            <a:endParaRPr sz="3750">
              <a:latin typeface="Times New Roman"/>
              <a:cs typeface="Times New Roman"/>
            </a:endParaRPr>
          </a:p>
          <a:p>
            <a:pPr marL="12700">
              <a:lnSpc>
                <a:spcPct val="100000"/>
              </a:lnSpc>
            </a:pPr>
            <a:r>
              <a:rPr sz="2925" spc="-982" baseline="12820" dirty="0">
                <a:solidFill>
                  <a:srgbClr val="717BA2"/>
                </a:solidFill>
                <a:latin typeface="Arial"/>
                <a:cs typeface="Arial"/>
              </a:rPr>
              <a:t></a:t>
            </a:r>
            <a:r>
              <a:rPr sz="2925" spc="442" baseline="12820" dirty="0">
                <a:solidFill>
                  <a:srgbClr val="717BA2"/>
                </a:solidFill>
                <a:latin typeface="Arial"/>
                <a:cs typeface="Arial"/>
              </a:rPr>
              <a:t> </a:t>
            </a:r>
            <a:r>
              <a:rPr sz="2600" spc="175" dirty="0">
                <a:latin typeface="Arial"/>
                <a:cs typeface="Arial"/>
              </a:rPr>
              <a:t>Anonymous </a:t>
            </a:r>
            <a:r>
              <a:rPr sz="2600" spc="165" dirty="0">
                <a:latin typeface="Arial"/>
                <a:cs typeface="Arial"/>
              </a:rPr>
              <a:t>functions,</a:t>
            </a:r>
            <a:r>
              <a:rPr sz="2600" spc="-10" dirty="0">
                <a:latin typeface="Arial"/>
                <a:cs typeface="Arial"/>
              </a:rPr>
              <a:t> </a:t>
            </a:r>
            <a:r>
              <a:rPr sz="2600" spc="125" dirty="0">
                <a:latin typeface="Arial"/>
                <a:cs typeface="Arial"/>
              </a:rPr>
              <a:t>closures</a:t>
            </a:r>
            <a:endParaRPr sz="2600">
              <a:latin typeface="Arial"/>
              <a:cs typeface="Arial"/>
            </a:endParaRPr>
          </a:p>
          <a:p>
            <a:pPr marL="12700">
              <a:lnSpc>
                <a:spcPct val="100000"/>
              </a:lnSpc>
              <a:spcBef>
                <a:spcPts val="620"/>
              </a:spcBef>
            </a:pPr>
            <a:r>
              <a:rPr sz="2925" spc="-982" baseline="12820" dirty="0">
                <a:solidFill>
                  <a:srgbClr val="717BA2"/>
                </a:solidFill>
                <a:latin typeface="Arial"/>
                <a:cs typeface="Arial"/>
              </a:rPr>
              <a:t></a:t>
            </a:r>
            <a:r>
              <a:rPr sz="2925" spc="465" baseline="12820" dirty="0">
                <a:solidFill>
                  <a:srgbClr val="717BA2"/>
                </a:solidFill>
                <a:latin typeface="Arial"/>
                <a:cs typeface="Arial"/>
              </a:rPr>
              <a:t> </a:t>
            </a:r>
            <a:r>
              <a:rPr sz="2600" spc="150" dirty="0">
                <a:latin typeface="Arial"/>
                <a:cs typeface="Arial"/>
              </a:rPr>
              <a:t>Only </a:t>
            </a:r>
            <a:r>
              <a:rPr sz="2600" spc="165" dirty="0">
                <a:latin typeface="Arial"/>
                <a:cs typeface="Arial"/>
              </a:rPr>
              <a:t>one </a:t>
            </a:r>
            <a:r>
              <a:rPr sz="2600" spc="150" dirty="0">
                <a:latin typeface="Arial"/>
                <a:cs typeface="Arial"/>
              </a:rPr>
              <a:t>callback </a:t>
            </a:r>
            <a:r>
              <a:rPr sz="2600" spc="220" dirty="0">
                <a:latin typeface="Arial"/>
                <a:cs typeface="Arial"/>
              </a:rPr>
              <a:t>at </a:t>
            </a:r>
            <a:r>
              <a:rPr sz="2600" spc="145" dirty="0">
                <a:latin typeface="Arial"/>
                <a:cs typeface="Arial"/>
              </a:rPr>
              <a:t>a</a:t>
            </a:r>
            <a:r>
              <a:rPr sz="2600" spc="-215" dirty="0">
                <a:latin typeface="Arial"/>
                <a:cs typeface="Arial"/>
              </a:rPr>
              <a:t> </a:t>
            </a:r>
            <a:r>
              <a:rPr sz="2600" spc="235" dirty="0">
                <a:latin typeface="Arial"/>
                <a:cs typeface="Arial"/>
              </a:rPr>
              <a:t>time</a:t>
            </a:r>
            <a:endParaRPr sz="2600">
              <a:latin typeface="Arial"/>
              <a:cs typeface="Arial"/>
            </a:endParaRPr>
          </a:p>
          <a:p>
            <a:pPr marL="12700">
              <a:lnSpc>
                <a:spcPct val="100000"/>
              </a:lnSpc>
              <a:spcBef>
                <a:spcPts val="610"/>
              </a:spcBef>
            </a:pPr>
            <a:r>
              <a:rPr sz="2925" spc="-982" baseline="12820" dirty="0">
                <a:solidFill>
                  <a:srgbClr val="717BA2"/>
                </a:solidFill>
                <a:latin typeface="Arial"/>
                <a:cs typeface="Arial"/>
              </a:rPr>
              <a:t></a:t>
            </a:r>
            <a:r>
              <a:rPr sz="2925" spc="465" baseline="12820" dirty="0">
                <a:solidFill>
                  <a:srgbClr val="717BA2"/>
                </a:solidFill>
                <a:latin typeface="Arial"/>
                <a:cs typeface="Arial"/>
              </a:rPr>
              <a:t> </a:t>
            </a:r>
            <a:r>
              <a:rPr sz="2600" spc="70" dirty="0">
                <a:latin typeface="Arial"/>
                <a:cs typeface="Arial"/>
              </a:rPr>
              <a:t>I/O </a:t>
            </a:r>
            <a:r>
              <a:rPr sz="2600" spc="195" dirty="0">
                <a:latin typeface="Arial"/>
                <a:cs typeface="Arial"/>
              </a:rPr>
              <a:t>through </a:t>
            </a:r>
            <a:r>
              <a:rPr sz="2600" spc="70" dirty="0">
                <a:latin typeface="Arial"/>
                <a:cs typeface="Arial"/>
              </a:rPr>
              <a:t>DOM </a:t>
            </a:r>
            <a:r>
              <a:rPr sz="2600" spc="204" dirty="0">
                <a:latin typeface="Arial"/>
                <a:cs typeface="Arial"/>
              </a:rPr>
              <a:t>event</a:t>
            </a:r>
            <a:r>
              <a:rPr sz="2600" spc="55" dirty="0">
                <a:latin typeface="Arial"/>
                <a:cs typeface="Arial"/>
              </a:rPr>
              <a:t> </a:t>
            </a:r>
            <a:r>
              <a:rPr sz="2600" spc="140" dirty="0">
                <a:latin typeface="Arial"/>
                <a:cs typeface="Arial"/>
              </a:rPr>
              <a:t>callbacks</a:t>
            </a:r>
            <a:endParaRPr sz="2600">
              <a:latin typeface="Arial"/>
              <a:cs typeface="Arial"/>
            </a:endParaRPr>
          </a:p>
          <a:p>
            <a:pPr marL="287020" marR="5080" indent="-274320">
              <a:lnSpc>
                <a:spcPct val="100600"/>
              </a:lnSpc>
              <a:spcBef>
                <a:spcPts val="600"/>
              </a:spcBef>
            </a:pPr>
            <a:r>
              <a:rPr sz="2925" spc="-982" baseline="12820" dirty="0">
                <a:solidFill>
                  <a:srgbClr val="717BA2"/>
                </a:solidFill>
                <a:latin typeface="Arial"/>
                <a:cs typeface="Arial"/>
              </a:rPr>
              <a:t></a:t>
            </a:r>
            <a:r>
              <a:rPr sz="2925" spc="472" baseline="12820" dirty="0">
                <a:solidFill>
                  <a:srgbClr val="717BA2"/>
                </a:solidFill>
                <a:latin typeface="Arial"/>
                <a:cs typeface="Arial"/>
              </a:rPr>
              <a:t> </a:t>
            </a:r>
            <a:r>
              <a:rPr sz="2600" spc="180" dirty="0">
                <a:latin typeface="Arial"/>
                <a:cs typeface="Arial"/>
              </a:rPr>
              <a:t>culture </a:t>
            </a:r>
            <a:r>
              <a:rPr sz="2600" spc="170" dirty="0">
                <a:latin typeface="Arial"/>
                <a:cs typeface="Arial"/>
              </a:rPr>
              <a:t>of </a:t>
            </a:r>
            <a:r>
              <a:rPr sz="2600" spc="95" dirty="0">
                <a:latin typeface="Arial"/>
                <a:cs typeface="Arial"/>
              </a:rPr>
              <a:t>Javascript is </a:t>
            </a:r>
            <a:r>
              <a:rPr sz="2600" spc="165" dirty="0">
                <a:latin typeface="Arial"/>
                <a:cs typeface="Arial"/>
              </a:rPr>
              <a:t>already geared</a:t>
            </a:r>
            <a:r>
              <a:rPr sz="2600" spc="-114" dirty="0">
                <a:latin typeface="Arial"/>
                <a:cs typeface="Arial"/>
              </a:rPr>
              <a:t> </a:t>
            </a:r>
            <a:r>
              <a:rPr sz="2600" spc="175" dirty="0">
                <a:latin typeface="Arial"/>
                <a:cs typeface="Arial"/>
              </a:rPr>
              <a:t>towards  </a:t>
            </a:r>
            <a:r>
              <a:rPr sz="2600" spc="200" dirty="0">
                <a:latin typeface="Arial"/>
                <a:cs typeface="Arial"/>
              </a:rPr>
              <a:t>evented</a:t>
            </a:r>
            <a:r>
              <a:rPr sz="2600" spc="55" dirty="0">
                <a:latin typeface="Arial"/>
                <a:cs typeface="Arial"/>
              </a:rPr>
              <a:t> </a:t>
            </a:r>
            <a:r>
              <a:rPr sz="2600" spc="204" dirty="0">
                <a:latin typeface="Arial"/>
                <a:cs typeface="Arial"/>
              </a:rPr>
              <a:t>programming</a:t>
            </a:r>
            <a:endParaRPr sz="2600">
              <a:latin typeface="Arial"/>
              <a:cs typeface="Arial"/>
            </a:endParaRPr>
          </a:p>
        </p:txBody>
      </p:sp>
    </p:spTree>
    <p:extLst>
      <p:ext uri="{BB962C8B-B14F-4D97-AF65-F5344CB8AC3E}">
        <p14:creationId xmlns:p14="http://schemas.microsoft.com/office/powerpoint/2010/main" val="68635699"/>
      </p:ext>
    </p:extLst>
  </p:cSld>
  <p:clrMapOvr>
    <a:masterClrMapping/>
  </p:clrMapOvr>
  <p:transition xmlns:p14="http://schemas.microsoft.com/office/powerpoint/2010/mai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696200" cy="1143000"/>
          </a:xfrm>
        </p:spPr>
        <p:txBody>
          <a:bodyPr>
            <a:normAutofit/>
          </a:bodyPr>
          <a:lstStyle/>
          <a:p>
            <a:r>
              <a:rPr lang="en-US" sz="5400" b="1" cap="small" dirty="0" smtClean="0">
                <a:solidFill>
                  <a:srgbClr val="003300"/>
                </a:solidFill>
              </a:rPr>
              <a:t>Enter </a:t>
            </a:r>
            <a:r>
              <a:rPr lang="en-US" sz="5400" b="1" cap="small" dirty="0" err="1" smtClean="0">
                <a:solidFill>
                  <a:srgbClr val="003300"/>
                </a:solidFill>
              </a:rPr>
              <a:t>Node.JS</a:t>
            </a:r>
            <a:r>
              <a:rPr lang="en-US" sz="5400" b="1" cap="small" dirty="0">
                <a:solidFill>
                  <a:srgbClr val="003300"/>
                </a:solidFill>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057400"/>
            <a:ext cx="5638800" cy="2819400"/>
          </a:xfrm>
          <a:prstGeom prst="rect">
            <a:avLst/>
          </a:prstGeom>
        </p:spPr>
      </p:pic>
    </p:spTree>
    <p:extLst>
      <p:ext uri="{BB962C8B-B14F-4D97-AF65-F5344CB8AC3E}">
        <p14:creationId xmlns:p14="http://schemas.microsoft.com/office/powerpoint/2010/main" val="195020867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0" dirty="0"/>
              <a:t>Node.js</a:t>
            </a:r>
            <a:r>
              <a:rPr spc="55" dirty="0"/>
              <a:t> </a:t>
            </a:r>
            <a:r>
              <a:rPr spc="204" dirty="0"/>
              <a:t>Architecture</a:t>
            </a:r>
          </a:p>
        </p:txBody>
      </p:sp>
      <p:sp>
        <p:nvSpPr>
          <p:cNvPr id="3" name="object 3"/>
          <p:cNvSpPr/>
          <p:nvPr/>
        </p:nvSpPr>
        <p:spPr>
          <a:xfrm>
            <a:off x="1188719" y="1554480"/>
            <a:ext cx="5791200" cy="405765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029200" y="6019800"/>
            <a:ext cx="3631565" cy="257175"/>
          </a:xfrm>
          <a:prstGeom prst="rect">
            <a:avLst/>
          </a:prstGeom>
        </p:spPr>
        <p:txBody>
          <a:bodyPr vert="horz" wrap="square" lIns="0" tIns="0" rIns="0" bIns="0" rtlCol="0">
            <a:spAutoFit/>
          </a:bodyPr>
          <a:lstStyle/>
          <a:p>
            <a:pPr marL="12700">
              <a:lnSpc>
                <a:spcPct val="100000"/>
              </a:lnSpc>
            </a:pPr>
            <a:r>
              <a:rPr sz="1600" b="1" spc="135" dirty="0">
                <a:latin typeface="Arial"/>
                <a:cs typeface="Arial"/>
              </a:rPr>
              <a:t>Cross-platform </a:t>
            </a:r>
            <a:r>
              <a:rPr sz="1600" b="1" spc="125" dirty="0">
                <a:latin typeface="Arial"/>
                <a:cs typeface="Arial"/>
              </a:rPr>
              <a:t>asychronous</a:t>
            </a:r>
            <a:r>
              <a:rPr sz="1600" b="1" dirty="0">
                <a:latin typeface="Arial"/>
                <a:cs typeface="Arial"/>
              </a:rPr>
              <a:t> </a:t>
            </a:r>
            <a:r>
              <a:rPr sz="1600" b="1" spc="130" dirty="0">
                <a:latin typeface="Arial"/>
                <a:cs typeface="Arial"/>
              </a:rPr>
              <a:t>I/O</a:t>
            </a:r>
            <a:endParaRPr sz="1600" dirty="0">
              <a:latin typeface="Arial"/>
              <a:cs typeface="Arial"/>
            </a:endParaRPr>
          </a:p>
        </p:txBody>
      </p:sp>
      <p:sp>
        <p:nvSpPr>
          <p:cNvPr id="5" name="object 5"/>
          <p:cNvSpPr txBox="1"/>
          <p:nvPr/>
        </p:nvSpPr>
        <p:spPr>
          <a:xfrm>
            <a:off x="914400" y="5943600"/>
            <a:ext cx="3720465" cy="501015"/>
          </a:xfrm>
          <a:prstGeom prst="rect">
            <a:avLst/>
          </a:prstGeom>
        </p:spPr>
        <p:txBody>
          <a:bodyPr vert="horz" wrap="square" lIns="0" tIns="0" rIns="0" bIns="0" rtlCol="0">
            <a:spAutoFit/>
          </a:bodyPr>
          <a:lstStyle/>
          <a:p>
            <a:pPr marL="12700" marR="5080">
              <a:lnSpc>
                <a:spcPct val="100000"/>
              </a:lnSpc>
            </a:pPr>
            <a:r>
              <a:rPr sz="1600" b="1" spc="155" dirty="0">
                <a:latin typeface="Arial"/>
                <a:cs typeface="Arial"/>
              </a:rPr>
              <a:t>Open </a:t>
            </a:r>
            <a:r>
              <a:rPr sz="1600" b="1" spc="125" dirty="0">
                <a:latin typeface="Arial"/>
                <a:cs typeface="Arial"/>
              </a:rPr>
              <a:t>source </a:t>
            </a:r>
            <a:r>
              <a:rPr sz="1600" b="1" spc="100" dirty="0">
                <a:latin typeface="Arial"/>
                <a:cs typeface="Arial"/>
              </a:rPr>
              <a:t>JavaScript </a:t>
            </a:r>
            <a:r>
              <a:rPr sz="1600" b="1" spc="155" dirty="0">
                <a:latin typeface="Arial"/>
                <a:cs typeface="Arial"/>
              </a:rPr>
              <a:t>engine,  </a:t>
            </a:r>
            <a:r>
              <a:rPr sz="1600" b="1" spc="135" dirty="0">
                <a:latin typeface="Arial"/>
                <a:cs typeface="Arial"/>
              </a:rPr>
              <a:t>Optimizer, </a:t>
            </a:r>
            <a:r>
              <a:rPr sz="1600" b="1" spc="-30" dirty="0">
                <a:latin typeface="Arial"/>
                <a:cs typeface="Arial"/>
              </a:rPr>
              <a:t>JIT, </a:t>
            </a:r>
            <a:r>
              <a:rPr sz="1600" b="1" spc="135" dirty="0">
                <a:latin typeface="Arial"/>
                <a:cs typeface="Arial"/>
              </a:rPr>
              <a:t>inline </a:t>
            </a:r>
            <a:r>
              <a:rPr sz="1600" b="1" spc="130" dirty="0">
                <a:latin typeface="Arial"/>
                <a:cs typeface="Arial"/>
              </a:rPr>
              <a:t>caching,</a:t>
            </a:r>
            <a:r>
              <a:rPr sz="1600" b="1" spc="135" dirty="0">
                <a:latin typeface="Arial"/>
                <a:cs typeface="Arial"/>
              </a:rPr>
              <a:t> </a:t>
            </a:r>
            <a:r>
              <a:rPr sz="1600" b="1" spc="35" dirty="0">
                <a:latin typeface="Arial"/>
                <a:cs typeface="Arial"/>
              </a:rPr>
              <a:t>GC</a:t>
            </a:r>
            <a:endParaRPr sz="1600" dirty="0">
              <a:latin typeface="Arial"/>
              <a:cs typeface="Arial"/>
            </a:endParaRPr>
          </a:p>
        </p:txBody>
      </p:sp>
      <p:sp>
        <p:nvSpPr>
          <p:cNvPr id="6" name="object 6"/>
          <p:cNvSpPr/>
          <p:nvPr/>
        </p:nvSpPr>
        <p:spPr>
          <a:xfrm>
            <a:off x="5643879" y="5143500"/>
            <a:ext cx="725170" cy="712470"/>
          </a:xfrm>
          <a:custGeom>
            <a:avLst/>
            <a:gdLst/>
            <a:ahLst/>
            <a:cxnLst/>
            <a:rect l="l" t="t" r="r" b="b"/>
            <a:pathLst>
              <a:path w="725170" h="712470">
                <a:moveTo>
                  <a:pt x="0" y="0"/>
                </a:moveTo>
                <a:lnTo>
                  <a:pt x="725170" y="712469"/>
                </a:lnTo>
              </a:path>
            </a:pathLst>
          </a:custGeom>
          <a:ln w="9344">
            <a:solidFill>
              <a:srgbClr val="717BA2"/>
            </a:solidFill>
          </a:ln>
        </p:spPr>
        <p:txBody>
          <a:bodyPr wrap="square" lIns="0" tIns="0" rIns="0" bIns="0" rtlCol="0"/>
          <a:lstStyle/>
          <a:p>
            <a:endParaRPr/>
          </a:p>
        </p:txBody>
      </p:sp>
      <p:sp>
        <p:nvSpPr>
          <p:cNvPr id="7" name="object 7"/>
          <p:cNvSpPr/>
          <p:nvPr/>
        </p:nvSpPr>
        <p:spPr>
          <a:xfrm>
            <a:off x="6330950" y="5816600"/>
            <a:ext cx="114300" cy="113030"/>
          </a:xfrm>
          <a:custGeom>
            <a:avLst/>
            <a:gdLst/>
            <a:ahLst/>
            <a:cxnLst/>
            <a:rect l="l" t="t" r="r" b="b"/>
            <a:pathLst>
              <a:path w="114300" h="113029">
                <a:moveTo>
                  <a:pt x="5079" y="62230"/>
                </a:moveTo>
                <a:lnTo>
                  <a:pt x="0" y="81280"/>
                </a:lnTo>
                <a:lnTo>
                  <a:pt x="114300" y="113030"/>
                </a:lnTo>
                <a:lnTo>
                  <a:pt x="105823" y="85090"/>
                </a:lnTo>
                <a:lnTo>
                  <a:pt x="85089" y="85090"/>
                </a:lnTo>
                <a:lnTo>
                  <a:pt x="5079" y="62230"/>
                </a:lnTo>
                <a:close/>
              </a:path>
              <a:path w="114300" h="113029">
                <a:moveTo>
                  <a:pt x="80010" y="0"/>
                </a:moveTo>
                <a:lnTo>
                  <a:pt x="60960" y="5080"/>
                </a:lnTo>
                <a:lnTo>
                  <a:pt x="85089" y="85090"/>
                </a:lnTo>
                <a:lnTo>
                  <a:pt x="105823" y="85090"/>
                </a:lnTo>
                <a:lnTo>
                  <a:pt x="80010" y="0"/>
                </a:lnTo>
                <a:close/>
              </a:path>
            </a:pathLst>
          </a:custGeom>
          <a:solidFill>
            <a:srgbClr val="717BA2"/>
          </a:solidFill>
        </p:spPr>
        <p:txBody>
          <a:bodyPr wrap="square" lIns="0" tIns="0" rIns="0" bIns="0" rtlCol="0"/>
          <a:lstStyle/>
          <a:p>
            <a:endParaRPr/>
          </a:p>
        </p:txBody>
      </p:sp>
      <p:sp>
        <p:nvSpPr>
          <p:cNvPr id="8" name="object 8"/>
          <p:cNvSpPr/>
          <p:nvPr/>
        </p:nvSpPr>
        <p:spPr>
          <a:xfrm>
            <a:off x="2316479" y="5196840"/>
            <a:ext cx="951230" cy="588010"/>
          </a:xfrm>
          <a:custGeom>
            <a:avLst/>
            <a:gdLst/>
            <a:ahLst/>
            <a:cxnLst/>
            <a:rect l="l" t="t" r="r" b="b"/>
            <a:pathLst>
              <a:path w="951229" h="588010">
                <a:moveTo>
                  <a:pt x="0" y="588010"/>
                </a:moveTo>
                <a:lnTo>
                  <a:pt x="951230" y="0"/>
                </a:lnTo>
              </a:path>
            </a:pathLst>
          </a:custGeom>
          <a:ln w="9344">
            <a:solidFill>
              <a:srgbClr val="717BA2"/>
            </a:solidFill>
          </a:ln>
        </p:spPr>
        <p:txBody>
          <a:bodyPr wrap="square" lIns="0" tIns="0" rIns="0" bIns="0" rtlCol="0"/>
          <a:lstStyle/>
          <a:p>
            <a:endParaRPr/>
          </a:p>
        </p:txBody>
      </p:sp>
      <p:sp>
        <p:nvSpPr>
          <p:cNvPr id="9" name="object 9"/>
          <p:cNvSpPr/>
          <p:nvPr/>
        </p:nvSpPr>
        <p:spPr>
          <a:xfrm>
            <a:off x="3241039" y="5140959"/>
            <a:ext cx="116839" cy="102870"/>
          </a:xfrm>
          <a:custGeom>
            <a:avLst/>
            <a:gdLst/>
            <a:ahLst/>
            <a:cxnLst/>
            <a:rect l="l" t="t" r="r" b="b"/>
            <a:pathLst>
              <a:path w="116839" h="102870">
                <a:moveTo>
                  <a:pt x="104845" y="21589"/>
                </a:moveTo>
                <a:lnTo>
                  <a:pt x="82550" y="21589"/>
                </a:lnTo>
                <a:lnTo>
                  <a:pt x="41910" y="93979"/>
                </a:lnTo>
                <a:lnTo>
                  <a:pt x="59689" y="102869"/>
                </a:lnTo>
                <a:lnTo>
                  <a:pt x="104845" y="21589"/>
                </a:lnTo>
                <a:close/>
              </a:path>
              <a:path w="116839" h="102870">
                <a:moveTo>
                  <a:pt x="116839" y="0"/>
                </a:moveTo>
                <a:lnTo>
                  <a:pt x="0" y="6350"/>
                </a:lnTo>
                <a:lnTo>
                  <a:pt x="0" y="26669"/>
                </a:lnTo>
                <a:lnTo>
                  <a:pt x="82550" y="21589"/>
                </a:lnTo>
                <a:lnTo>
                  <a:pt x="104845" y="21589"/>
                </a:lnTo>
                <a:lnTo>
                  <a:pt x="116839" y="0"/>
                </a:lnTo>
                <a:close/>
              </a:path>
            </a:pathLst>
          </a:custGeom>
          <a:solidFill>
            <a:srgbClr val="717BA2"/>
          </a:solidFill>
        </p:spPr>
        <p:txBody>
          <a:bodyPr wrap="square" lIns="0" tIns="0" rIns="0" bIns="0" rtlCol="0"/>
          <a:lstStyle/>
          <a:p>
            <a:endParaRPr/>
          </a:p>
        </p:txBody>
      </p:sp>
    </p:spTree>
    <p:extLst>
      <p:ext uri="{BB962C8B-B14F-4D97-AF65-F5344CB8AC3E}">
        <p14:creationId xmlns:p14="http://schemas.microsoft.com/office/powerpoint/2010/main" val="321918400"/>
      </p:ext>
    </p:extLst>
  </p:cSld>
  <p:clrMapOvr>
    <a:masterClrMapping/>
  </p:clrMapOvr>
  <p:transition xmlns:p14="http://schemas.microsoft.com/office/powerpoint/2010/mai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40" y="678"/>
            <a:ext cx="8229600" cy="1143000"/>
          </a:xfrm>
        </p:spPr>
        <p:txBody>
          <a:bodyPr/>
          <a:lstStyle/>
          <a:p>
            <a:r>
              <a:rPr lang="en-US" b="1" dirty="0" smtClean="0"/>
              <a:t>Why Node.JS?</a:t>
            </a:r>
            <a:endParaRPr lang="en-US" b="1" dirty="0"/>
          </a:p>
        </p:txBody>
      </p:sp>
      <p:sp>
        <p:nvSpPr>
          <p:cNvPr id="5" name="TextBox 4"/>
          <p:cNvSpPr txBox="1"/>
          <p:nvPr/>
        </p:nvSpPr>
        <p:spPr>
          <a:xfrm>
            <a:off x="499241" y="990600"/>
            <a:ext cx="8153399" cy="830997"/>
          </a:xfrm>
          <a:prstGeom prst="rect">
            <a:avLst/>
          </a:prstGeom>
          <a:noFill/>
        </p:spPr>
        <p:txBody>
          <a:bodyPr wrap="square" rtlCol="0">
            <a:spAutoFit/>
          </a:bodyPr>
          <a:lstStyle/>
          <a:p>
            <a:pPr algn="ctr"/>
            <a:r>
              <a:rPr lang="en-US" sz="2400" b="1" dirty="0" smtClean="0"/>
              <a:t>Node.JS is great for real time applications with many connections simultaneously sending information</a:t>
            </a:r>
            <a:endParaRPr lang="en-US" sz="24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579" y="2071194"/>
            <a:ext cx="1447800" cy="1447800"/>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579" y="3381045"/>
            <a:ext cx="1447800" cy="1447800"/>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2110" y="4799942"/>
            <a:ext cx="1447800" cy="14478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2111288"/>
            <a:ext cx="1269757" cy="126975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569" y="3454301"/>
            <a:ext cx="1269757" cy="1269757"/>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570" y="4852493"/>
            <a:ext cx="1269757" cy="126975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889" y="3216821"/>
            <a:ext cx="1943100" cy="1943100"/>
          </a:xfrm>
          <a:prstGeom prst="rect">
            <a:avLst/>
          </a:prstGeom>
        </p:spPr>
      </p:pic>
      <p:cxnSp>
        <p:nvCxnSpPr>
          <p:cNvPr id="18" name="Straight Arrow Connector 17"/>
          <p:cNvCxnSpPr/>
          <p:nvPr/>
        </p:nvCxnSpPr>
        <p:spPr>
          <a:xfrm>
            <a:off x="2974099" y="3001359"/>
            <a:ext cx="708790" cy="452942"/>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60783" y="4188371"/>
            <a:ext cx="822106"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013183" y="5006863"/>
            <a:ext cx="669706" cy="44700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525153" y="2927300"/>
            <a:ext cx="745906" cy="45374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25153" y="4104945"/>
            <a:ext cx="822106"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25153" y="5006863"/>
            <a:ext cx="788581" cy="480509"/>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7262" y="6247742"/>
            <a:ext cx="8255738" cy="523220"/>
          </a:xfrm>
          <a:prstGeom prst="rect">
            <a:avLst/>
          </a:prstGeom>
          <a:noFill/>
        </p:spPr>
        <p:txBody>
          <a:bodyPr wrap="square" rtlCol="0">
            <a:spAutoFit/>
          </a:bodyPr>
          <a:lstStyle/>
          <a:p>
            <a:pPr algn="ctr"/>
            <a:r>
              <a:rPr lang="en-US" sz="2800" b="1" dirty="0" smtClean="0">
                <a:solidFill>
                  <a:srgbClr val="FF0000"/>
                </a:solidFill>
              </a:rPr>
              <a:t>Generating High I/O &gt;&gt; Requiring High Concurrency  </a:t>
            </a:r>
            <a:endParaRPr lang="en-US" sz="2800" b="1" dirty="0">
              <a:solidFill>
                <a:srgbClr val="FF0000"/>
              </a:solidFill>
            </a:endParaRPr>
          </a:p>
        </p:txBody>
      </p:sp>
    </p:spTree>
    <p:extLst>
      <p:ext uri="{BB962C8B-B14F-4D97-AF65-F5344CB8AC3E}">
        <p14:creationId xmlns:p14="http://schemas.microsoft.com/office/powerpoint/2010/main" val="3695302047"/>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40" y="678"/>
            <a:ext cx="8229600" cy="1143000"/>
          </a:xfrm>
        </p:spPr>
        <p:txBody>
          <a:bodyPr/>
          <a:lstStyle/>
          <a:p>
            <a:r>
              <a:rPr lang="en-US" b="1" dirty="0" smtClean="0"/>
              <a:t>Why Node.JS?</a:t>
            </a:r>
            <a:endParaRPr lang="en-US" b="1" dirty="0"/>
          </a:p>
        </p:txBody>
      </p:sp>
      <p:sp>
        <p:nvSpPr>
          <p:cNvPr id="3" name="TextBox 2"/>
          <p:cNvSpPr txBox="1"/>
          <p:nvPr/>
        </p:nvSpPr>
        <p:spPr>
          <a:xfrm>
            <a:off x="2287034" y="2258532"/>
            <a:ext cx="3608507" cy="461665"/>
          </a:xfrm>
          <a:prstGeom prst="rect">
            <a:avLst/>
          </a:prstGeom>
          <a:noFill/>
        </p:spPr>
        <p:txBody>
          <a:bodyPr wrap="square" rtlCol="0">
            <a:spAutoFit/>
          </a:bodyPr>
          <a:lstStyle/>
          <a:p>
            <a:r>
              <a:rPr lang="en-US" sz="2400" b="1" dirty="0" err="1">
                <a:solidFill>
                  <a:srgbClr val="7030A0"/>
                </a:solidFill>
              </a:rPr>
              <a:t>v</a:t>
            </a:r>
            <a:r>
              <a:rPr lang="en-US" sz="2400" b="1" dirty="0" err="1" smtClean="0">
                <a:solidFill>
                  <a:srgbClr val="7030A0"/>
                </a:solidFill>
              </a:rPr>
              <a:t>ar</a:t>
            </a:r>
            <a:r>
              <a:rPr lang="en-US" sz="2400" b="1" dirty="0" smtClean="0"/>
              <a:t> user = </a:t>
            </a:r>
            <a:r>
              <a:rPr lang="en-US" sz="2400" b="1" dirty="0" err="1" smtClean="0"/>
              <a:t>sync.IOcall</a:t>
            </a:r>
            <a:r>
              <a:rPr lang="en-US" sz="2400" b="1" dirty="0" smtClean="0"/>
              <a:t>( </a:t>
            </a:r>
            <a:r>
              <a:rPr lang="en-US" sz="2400" b="1" dirty="0" smtClean="0">
                <a:solidFill>
                  <a:srgbClr val="FF0000"/>
                </a:solidFill>
              </a:rPr>
              <a:t>ID</a:t>
            </a:r>
            <a:r>
              <a:rPr lang="en-US" sz="2400" b="1" dirty="0" smtClean="0"/>
              <a:t> )</a:t>
            </a:r>
            <a:endParaRPr lang="en-US" sz="2400" b="1" dirty="0"/>
          </a:p>
        </p:txBody>
      </p:sp>
      <p:sp>
        <p:nvSpPr>
          <p:cNvPr id="19" name="TextBox 18"/>
          <p:cNvSpPr txBox="1"/>
          <p:nvPr/>
        </p:nvSpPr>
        <p:spPr>
          <a:xfrm>
            <a:off x="310082" y="2122027"/>
            <a:ext cx="1643556" cy="830997"/>
          </a:xfrm>
          <a:prstGeom prst="rect">
            <a:avLst/>
          </a:prstGeom>
          <a:noFill/>
        </p:spPr>
        <p:txBody>
          <a:bodyPr wrap="square" rtlCol="0">
            <a:spAutoFit/>
          </a:bodyPr>
          <a:lstStyle/>
          <a:p>
            <a:pPr algn="ctr"/>
            <a:r>
              <a:rPr lang="en-US" sz="2400" b="1" dirty="0" smtClean="0">
                <a:solidFill>
                  <a:srgbClr val="FF0000"/>
                </a:solidFill>
              </a:rPr>
              <a:t>Web Request</a:t>
            </a:r>
            <a:endParaRPr lang="en-US" sz="2400" b="1" dirty="0">
              <a:solidFill>
                <a:srgbClr val="FF0000"/>
              </a:solidFill>
            </a:endParaRPr>
          </a:p>
        </p:txBody>
      </p:sp>
      <p:sp>
        <p:nvSpPr>
          <p:cNvPr id="4" name="Right Arrow 3"/>
          <p:cNvSpPr/>
          <p:nvPr/>
        </p:nvSpPr>
        <p:spPr>
          <a:xfrm>
            <a:off x="1718657" y="2347026"/>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925307" y="2777950"/>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5307" y="3321860"/>
            <a:ext cx="932854" cy="930166"/>
          </a:xfrm>
          <a:prstGeom prst="rect">
            <a:avLst/>
          </a:prstGeom>
        </p:spPr>
      </p:pic>
      <p:sp>
        <p:nvSpPr>
          <p:cNvPr id="31" name="Down Arrow 30"/>
          <p:cNvSpPr/>
          <p:nvPr/>
        </p:nvSpPr>
        <p:spPr>
          <a:xfrm flipV="1">
            <a:off x="4383139" y="2728026"/>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5756736" y="2305311"/>
            <a:ext cx="823720" cy="3944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580456" y="2228815"/>
            <a:ext cx="2284087" cy="461665"/>
          </a:xfrm>
          <a:prstGeom prst="rect">
            <a:avLst/>
          </a:prstGeom>
          <a:noFill/>
        </p:spPr>
        <p:txBody>
          <a:bodyPr wrap="none" rtlCol="0">
            <a:spAutoFit/>
          </a:bodyPr>
          <a:lstStyle/>
          <a:p>
            <a:r>
              <a:rPr lang="en-US" sz="2400" b="1" dirty="0" smtClean="0"/>
              <a:t>{ do something }</a:t>
            </a:r>
            <a:endParaRPr lang="en-US" sz="2400" b="1" dirty="0"/>
          </a:p>
        </p:txBody>
      </p:sp>
      <p:sp>
        <p:nvSpPr>
          <p:cNvPr id="34" name="TextBox 33"/>
          <p:cNvSpPr txBox="1"/>
          <p:nvPr/>
        </p:nvSpPr>
        <p:spPr>
          <a:xfrm>
            <a:off x="617452" y="1676400"/>
            <a:ext cx="5929637" cy="461665"/>
          </a:xfrm>
          <a:prstGeom prst="rect">
            <a:avLst/>
          </a:prstGeom>
          <a:noFill/>
        </p:spPr>
        <p:txBody>
          <a:bodyPr wrap="none" rtlCol="0">
            <a:spAutoFit/>
          </a:bodyPr>
          <a:lstStyle/>
          <a:p>
            <a:r>
              <a:rPr lang="en-US" sz="2400" b="1" dirty="0" smtClean="0"/>
              <a:t>Most Languages: Java, Ruby, Python and PHP</a:t>
            </a:r>
            <a:endParaRPr lang="en-US" sz="2400" b="1" dirty="0"/>
          </a:p>
        </p:txBody>
      </p:sp>
      <p:sp>
        <p:nvSpPr>
          <p:cNvPr id="38" name="Right Arrow 37"/>
          <p:cNvSpPr/>
          <p:nvPr/>
        </p:nvSpPr>
        <p:spPr>
          <a:xfrm>
            <a:off x="1890780" y="4797638"/>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869363" y="4784203"/>
            <a:ext cx="823720" cy="394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693083" y="4707708"/>
            <a:ext cx="2284087" cy="461665"/>
          </a:xfrm>
          <a:prstGeom prst="rect">
            <a:avLst/>
          </a:prstGeom>
          <a:noFill/>
        </p:spPr>
        <p:txBody>
          <a:bodyPr wrap="none" rtlCol="0">
            <a:spAutoFit/>
          </a:bodyPr>
          <a:lstStyle/>
          <a:p>
            <a:r>
              <a:rPr lang="en-US" sz="2400" b="1" dirty="0" smtClean="0"/>
              <a:t>{ do something }</a:t>
            </a:r>
            <a:endParaRPr lang="en-US" sz="2400" b="1" dirty="0"/>
          </a:p>
        </p:txBody>
      </p:sp>
      <p:sp>
        <p:nvSpPr>
          <p:cNvPr id="44" name="TextBox 43"/>
          <p:cNvSpPr txBox="1"/>
          <p:nvPr/>
        </p:nvSpPr>
        <p:spPr>
          <a:xfrm>
            <a:off x="2321356" y="1007422"/>
            <a:ext cx="4504565" cy="461665"/>
          </a:xfrm>
          <a:prstGeom prst="rect">
            <a:avLst/>
          </a:prstGeom>
          <a:noFill/>
        </p:spPr>
        <p:txBody>
          <a:bodyPr wrap="square" rtlCol="0">
            <a:spAutoFit/>
          </a:bodyPr>
          <a:lstStyle/>
          <a:p>
            <a:pPr algn="ctr"/>
            <a:r>
              <a:rPr lang="en-US" sz="2400" b="1" dirty="0" smtClean="0">
                <a:solidFill>
                  <a:srgbClr val="FF0000"/>
                </a:solidFill>
              </a:rPr>
              <a:t>High I/O in other languages</a:t>
            </a:r>
            <a:endParaRPr lang="en-US" sz="2400" dirty="0">
              <a:solidFill>
                <a:srgbClr val="FF0000"/>
              </a:solidFill>
            </a:endParaRPr>
          </a:p>
        </p:txBody>
      </p:sp>
      <p:sp>
        <p:nvSpPr>
          <p:cNvPr id="15" name="Multiply 14"/>
          <p:cNvSpPr/>
          <p:nvPr/>
        </p:nvSpPr>
        <p:spPr>
          <a:xfrm>
            <a:off x="5655597" y="2007228"/>
            <a:ext cx="1025998" cy="990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23537" y="4169117"/>
            <a:ext cx="3473836" cy="461665"/>
          </a:xfrm>
          <a:prstGeom prst="rect">
            <a:avLst/>
          </a:prstGeom>
          <a:noFill/>
        </p:spPr>
        <p:txBody>
          <a:bodyPr wrap="none" rtlCol="0">
            <a:spAutoFit/>
          </a:bodyPr>
          <a:lstStyle/>
          <a:p>
            <a:r>
              <a:rPr lang="en-US" sz="2400" b="1" dirty="0" smtClean="0"/>
              <a:t>Java: spawn a new thread</a:t>
            </a:r>
            <a:endParaRPr lang="en-US" sz="2400" b="1" dirty="0"/>
          </a:p>
        </p:txBody>
      </p:sp>
      <p:sp>
        <p:nvSpPr>
          <p:cNvPr id="46" name="Multiply 45"/>
          <p:cNvSpPr/>
          <p:nvPr/>
        </p:nvSpPr>
        <p:spPr>
          <a:xfrm>
            <a:off x="5731774" y="4476874"/>
            <a:ext cx="1025998" cy="990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575516" y="3030593"/>
            <a:ext cx="3205108" cy="830997"/>
          </a:xfrm>
          <a:prstGeom prst="rect">
            <a:avLst/>
          </a:prstGeom>
          <a:noFill/>
        </p:spPr>
        <p:txBody>
          <a:bodyPr wrap="none" rtlCol="0">
            <a:spAutoFit/>
          </a:bodyPr>
          <a:lstStyle/>
          <a:p>
            <a:r>
              <a:rPr lang="en-US" sz="2400" b="1" dirty="0" smtClean="0"/>
              <a:t>Blocked thread/process</a:t>
            </a:r>
          </a:p>
          <a:p>
            <a:r>
              <a:rPr lang="en-US" sz="2400" b="1" dirty="0" smtClean="0"/>
              <a:t>Must wait till done</a:t>
            </a:r>
            <a:endParaRPr lang="en-US" sz="2400" b="1" dirty="0"/>
          </a:p>
        </p:txBody>
      </p:sp>
      <p:sp>
        <p:nvSpPr>
          <p:cNvPr id="26" name="TextBox 25"/>
          <p:cNvSpPr txBox="1"/>
          <p:nvPr/>
        </p:nvSpPr>
        <p:spPr>
          <a:xfrm>
            <a:off x="496332" y="4630122"/>
            <a:ext cx="1643556" cy="830997"/>
          </a:xfrm>
          <a:prstGeom prst="rect">
            <a:avLst/>
          </a:prstGeom>
          <a:noFill/>
        </p:spPr>
        <p:txBody>
          <a:bodyPr wrap="square" rtlCol="0">
            <a:spAutoFit/>
          </a:bodyPr>
          <a:lstStyle/>
          <a:p>
            <a:pPr algn="ctr"/>
            <a:r>
              <a:rPr lang="en-US" sz="2400" b="1" dirty="0" smtClean="0">
                <a:solidFill>
                  <a:srgbClr val="FF0000"/>
                </a:solidFill>
              </a:rPr>
              <a:t>Web Request</a:t>
            </a:r>
            <a:endParaRPr lang="en-US" sz="2400" b="1" dirty="0">
              <a:solidFill>
                <a:srgbClr val="FF0000"/>
              </a:solidFill>
            </a:endParaRPr>
          </a:p>
        </p:txBody>
      </p:sp>
      <p:sp>
        <p:nvSpPr>
          <p:cNvPr id="27" name="TextBox 26"/>
          <p:cNvSpPr txBox="1"/>
          <p:nvPr/>
        </p:nvSpPr>
        <p:spPr>
          <a:xfrm>
            <a:off x="2424180" y="4715957"/>
            <a:ext cx="3608507" cy="461665"/>
          </a:xfrm>
          <a:prstGeom prst="rect">
            <a:avLst/>
          </a:prstGeom>
          <a:noFill/>
        </p:spPr>
        <p:txBody>
          <a:bodyPr wrap="square" rtlCol="0">
            <a:spAutoFit/>
          </a:bodyPr>
          <a:lstStyle/>
          <a:p>
            <a:r>
              <a:rPr lang="en-US" sz="2400" b="1" dirty="0" err="1">
                <a:solidFill>
                  <a:srgbClr val="7030A0"/>
                </a:solidFill>
              </a:rPr>
              <a:t>v</a:t>
            </a:r>
            <a:r>
              <a:rPr lang="en-US" sz="2400" b="1" dirty="0" err="1" smtClean="0">
                <a:solidFill>
                  <a:srgbClr val="7030A0"/>
                </a:solidFill>
              </a:rPr>
              <a:t>ar</a:t>
            </a:r>
            <a:r>
              <a:rPr lang="en-US" sz="2400" b="1" dirty="0" smtClean="0"/>
              <a:t> user = </a:t>
            </a:r>
            <a:r>
              <a:rPr lang="en-US" sz="2400" b="1" dirty="0" err="1" smtClean="0"/>
              <a:t>sync.IOcall</a:t>
            </a:r>
            <a:r>
              <a:rPr lang="en-US" sz="2400" b="1" dirty="0" smtClean="0"/>
              <a:t>( </a:t>
            </a:r>
            <a:r>
              <a:rPr lang="en-US" sz="2400" b="1" dirty="0" smtClean="0">
                <a:solidFill>
                  <a:srgbClr val="FF0000"/>
                </a:solidFill>
              </a:rPr>
              <a:t>ID</a:t>
            </a:r>
            <a:r>
              <a:rPr lang="en-US" sz="2400" b="1" dirty="0" smtClean="0"/>
              <a:t> )</a:t>
            </a:r>
            <a:endParaRPr lang="en-US" sz="2400" b="1" dirty="0"/>
          </a:p>
        </p:txBody>
      </p:sp>
      <p:sp>
        <p:nvSpPr>
          <p:cNvPr id="29" name="Right Arrow 28"/>
          <p:cNvSpPr/>
          <p:nvPr/>
        </p:nvSpPr>
        <p:spPr>
          <a:xfrm>
            <a:off x="1968653" y="5542800"/>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5947236" y="5529365"/>
            <a:ext cx="823720" cy="394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770956" y="5452870"/>
            <a:ext cx="2284087" cy="461665"/>
          </a:xfrm>
          <a:prstGeom prst="rect">
            <a:avLst/>
          </a:prstGeom>
          <a:noFill/>
        </p:spPr>
        <p:txBody>
          <a:bodyPr wrap="none" rtlCol="0">
            <a:spAutoFit/>
          </a:bodyPr>
          <a:lstStyle/>
          <a:p>
            <a:r>
              <a:rPr lang="en-US" sz="2400" b="1" dirty="0" smtClean="0"/>
              <a:t>{ do something }</a:t>
            </a:r>
            <a:endParaRPr lang="en-US" sz="2400" b="1" dirty="0"/>
          </a:p>
        </p:txBody>
      </p:sp>
      <p:sp>
        <p:nvSpPr>
          <p:cNvPr id="49" name="Multiply 48"/>
          <p:cNvSpPr/>
          <p:nvPr/>
        </p:nvSpPr>
        <p:spPr>
          <a:xfrm>
            <a:off x="5809647" y="5222036"/>
            <a:ext cx="1025998" cy="990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74205" y="5375284"/>
            <a:ext cx="1643556" cy="830997"/>
          </a:xfrm>
          <a:prstGeom prst="rect">
            <a:avLst/>
          </a:prstGeom>
          <a:noFill/>
        </p:spPr>
        <p:txBody>
          <a:bodyPr wrap="square" rtlCol="0">
            <a:spAutoFit/>
          </a:bodyPr>
          <a:lstStyle/>
          <a:p>
            <a:pPr algn="ctr"/>
            <a:r>
              <a:rPr lang="en-US" sz="2400" b="1" dirty="0" smtClean="0">
                <a:solidFill>
                  <a:srgbClr val="FF0000"/>
                </a:solidFill>
              </a:rPr>
              <a:t>Web Request</a:t>
            </a:r>
            <a:endParaRPr lang="en-US" sz="2400" b="1" dirty="0">
              <a:solidFill>
                <a:srgbClr val="FF0000"/>
              </a:solidFill>
            </a:endParaRPr>
          </a:p>
        </p:txBody>
      </p:sp>
      <p:sp>
        <p:nvSpPr>
          <p:cNvPr id="51" name="TextBox 50"/>
          <p:cNvSpPr txBox="1"/>
          <p:nvPr/>
        </p:nvSpPr>
        <p:spPr>
          <a:xfrm>
            <a:off x="2502053" y="5461119"/>
            <a:ext cx="3608507" cy="461665"/>
          </a:xfrm>
          <a:prstGeom prst="rect">
            <a:avLst/>
          </a:prstGeom>
          <a:noFill/>
        </p:spPr>
        <p:txBody>
          <a:bodyPr wrap="square" rtlCol="0">
            <a:spAutoFit/>
          </a:bodyPr>
          <a:lstStyle/>
          <a:p>
            <a:r>
              <a:rPr lang="en-US" sz="2400" b="1" dirty="0" err="1">
                <a:solidFill>
                  <a:srgbClr val="7030A0"/>
                </a:solidFill>
              </a:rPr>
              <a:t>v</a:t>
            </a:r>
            <a:r>
              <a:rPr lang="en-US" sz="2400" b="1" dirty="0" err="1" smtClean="0">
                <a:solidFill>
                  <a:srgbClr val="7030A0"/>
                </a:solidFill>
              </a:rPr>
              <a:t>ar</a:t>
            </a:r>
            <a:r>
              <a:rPr lang="en-US" sz="2400" b="1" dirty="0" smtClean="0"/>
              <a:t> user = </a:t>
            </a:r>
            <a:r>
              <a:rPr lang="en-US" sz="2400" b="1" dirty="0" err="1" smtClean="0"/>
              <a:t>sync.IOcall</a:t>
            </a:r>
            <a:r>
              <a:rPr lang="en-US" sz="2400" b="1" dirty="0" smtClean="0"/>
              <a:t>( </a:t>
            </a:r>
            <a:r>
              <a:rPr lang="en-US" sz="2400" b="1" dirty="0" smtClean="0">
                <a:solidFill>
                  <a:srgbClr val="FF0000"/>
                </a:solidFill>
              </a:rPr>
              <a:t>ID</a:t>
            </a:r>
            <a:r>
              <a:rPr lang="en-US" sz="2400" b="1" dirty="0" smtClean="0"/>
              <a:t> )</a:t>
            </a:r>
            <a:endParaRPr lang="en-US" sz="2400" b="1" dirty="0"/>
          </a:p>
        </p:txBody>
      </p:sp>
      <p:sp>
        <p:nvSpPr>
          <p:cNvPr id="52" name="Right Arrow 51"/>
          <p:cNvSpPr/>
          <p:nvPr/>
        </p:nvSpPr>
        <p:spPr>
          <a:xfrm>
            <a:off x="1985476" y="6282455"/>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5964059" y="6269020"/>
            <a:ext cx="823720" cy="394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787779" y="6192525"/>
            <a:ext cx="2284087" cy="461665"/>
          </a:xfrm>
          <a:prstGeom prst="rect">
            <a:avLst/>
          </a:prstGeom>
          <a:noFill/>
        </p:spPr>
        <p:txBody>
          <a:bodyPr wrap="none" rtlCol="0">
            <a:spAutoFit/>
          </a:bodyPr>
          <a:lstStyle/>
          <a:p>
            <a:r>
              <a:rPr lang="en-US" sz="2400" b="1" dirty="0" smtClean="0"/>
              <a:t>{ do something }</a:t>
            </a:r>
            <a:endParaRPr lang="en-US" sz="2400" b="1" dirty="0"/>
          </a:p>
        </p:txBody>
      </p:sp>
      <p:sp>
        <p:nvSpPr>
          <p:cNvPr id="55" name="Multiply 54"/>
          <p:cNvSpPr/>
          <p:nvPr/>
        </p:nvSpPr>
        <p:spPr>
          <a:xfrm>
            <a:off x="5826470" y="5961691"/>
            <a:ext cx="1025998" cy="990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91028" y="6114939"/>
            <a:ext cx="1643556" cy="830997"/>
          </a:xfrm>
          <a:prstGeom prst="rect">
            <a:avLst/>
          </a:prstGeom>
          <a:noFill/>
        </p:spPr>
        <p:txBody>
          <a:bodyPr wrap="square" rtlCol="0">
            <a:spAutoFit/>
          </a:bodyPr>
          <a:lstStyle/>
          <a:p>
            <a:pPr algn="ctr"/>
            <a:r>
              <a:rPr lang="en-US" sz="2400" b="1" dirty="0" smtClean="0">
                <a:solidFill>
                  <a:srgbClr val="FF0000"/>
                </a:solidFill>
              </a:rPr>
              <a:t>Web Request</a:t>
            </a:r>
            <a:endParaRPr lang="en-US" sz="2400" b="1" dirty="0">
              <a:solidFill>
                <a:srgbClr val="FF0000"/>
              </a:solidFill>
            </a:endParaRPr>
          </a:p>
        </p:txBody>
      </p:sp>
      <p:sp>
        <p:nvSpPr>
          <p:cNvPr id="57" name="TextBox 56"/>
          <p:cNvSpPr txBox="1"/>
          <p:nvPr/>
        </p:nvSpPr>
        <p:spPr>
          <a:xfrm>
            <a:off x="2518876" y="6200774"/>
            <a:ext cx="3608507" cy="461665"/>
          </a:xfrm>
          <a:prstGeom prst="rect">
            <a:avLst/>
          </a:prstGeom>
          <a:noFill/>
        </p:spPr>
        <p:txBody>
          <a:bodyPr wrap="square" rtlCol="0">
            <a:spAutoFit/>
          </a:bodyPr>
          <a:lstStyle/>
          <a:p>
            <a:r>
              <a:rPr lang="en-US" sz="2400" b="1" dirty="0" err="1">
                <a:solidFill>
                  <a:srgbClr val="7030A0"/>
                </a:solidFill>
              </a:rPr>
              <a:t>v</a:t>
            </a:r>
            <a:r>
              <a:rPr lang="en-US" sz="2400" b="1" dirty="0" err="1" smtClean="0">
                <a:solidFill>
                  <a:srgbClr val="7030A0"/>
                </a:solidFill>
              </a:rPr>
              <a:t>ar</a:t>
            </a:r>
            <a:r>
              <a:rPr lang="en-US" sz="2400" b="1" dirty="0" smtClean="0"/>
              <a:t> user = </a:t>
            </a:r>
            <a:r>
              <a:rPr lang="en-US" sz="2400" b="1" dirty="0" err="1" smtClean="0"/>
              <a:t>sync.IOcall</a:t>
            </a:r>
            <a:r>
              <a:rPr lang="en-US" sz="2400" b="1" dirty="0" smtClean="0"/>
              <a:t>( </a:t>
            </a:r>
            <a:r>
              <a:rPr lang="en-US" sz="2400" b="1" dirty="0" smtClean="0">
                <a:solidFill>
                  <a:srgbClr val="FF0000"/>
                </a:solidFill>
              </a:rPr>
              <a:t>ID</a:t>
            </a:r>
            <a:r>
              <a:rPr lang="en-US" sz="2400" b="1" dirty="0" smtClean="0"/>
              <a:t> )</a:t>
            </a:r>
            <a:endParaRPr lang="en-US" sz="2400" b="1" dirty="0"/>
          </a:p>
        </p:txBody>
      </p:sp>
    </p:spTree>
    <p:extLst>
      <p:ext uri="{BB962C8B-B14F-4D97-AF65-F5344CB8AC3E}">
        <p14:creationId xmlns:p14="http://schemas.microsoft.com/office/powerpoint/2010/main" val="3953916152"/>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P spid="10" grpId="0" animBg="1"/>
      <p:bldP spid="31" grpId="0" animBg="1"/>
      <p:bldP spid="38" grpId="0" animBg="1"/>
      <p:bldP spid="42" grpId="0" animBg="1"/>
      <p:bldP spid="43" grpId="0"/>
      <p:bldP spid="15" grpId="0" animBg="1"/>
      <p:bldP spid="46" grpId="0" animBg="1"/>
      <p:bldP spid="26" grpId="0"/>
      <p:bldP spid="27" grpId="0"/>
      <p:bldP spid="29" grpId="0" animBg="1"/>
      <p:bldP spid="30" grpId="0" animBg="1"/>
      <p:bldP spid="36" grpId="0"/>
      <p:bldP spid="49" grpId="0" animBg="1"/>
      <p:bldP spid="50" grpId="0"/>
      <p:bldP spid="51" grpId="0"/>
      <p:bldP spid="52" grpId="0" animBg="1"/>
      <p:bldP spid="53" grpId="0" animBg="1"/>
      <p:bldP spid="54" grpId="0"/>
      <p:bldP spid="55"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40" y="678"/>
            <a:ext cx="8229600" cy="1143000"/>
          </a:xfrm>
        </p:spPr>
        <p:txBody>
          <a:bodyPr/>
          <a:lstStyle/>
          <a:p>
            <a:r>
              <a:rPr lang="en-US" b="1" dirty="0" smtClean="0"/>
              <a:t>Why Node.JS?</a:t>
            </a:r>
            <a:endParaRPr lang="en-US" b="1" dirty="0"/>
          </a:p>
        </p:txBody>
      </p:sp>
      <p:sp>
        <p:nvSpPr>
          <p:cNvPr id="3" name="TextBox 2"/>
          <p:cNvSpPr txBox="1"/>
          <p:nvPr/>
        </p:nvSpPr>
        <p:spPr>
          <a:xfrm>
            <a:off x="1962857" y="3182395"/>
            <a:ext cx="7367401" cy="461665"/>
          </a:xfrm>
          <a:prstGeom prst="rect">
            <a:avLst/>
          </a:prstGeom>
          <a:noFill/>
        </p:spPr>
        <p:txBody>
          <a:bodyPr wrap="none" rtlCol="0">
            <a:spAutoFit/>
          </a:bodyPr>
          <a:lstStyle/>
          <a:p>
            <a:r>
              <a:rPr lang="en-US" sz="2400" b="1" dirty="0" err="1" smtClean="0"/>
              <a:t>fs.readFile</a:t>
            </a:r>
            <a:r>
              <a:rPr lang="en-US" sz="2400" b="1" dirty="0" smtClean="0"/>
              <a:t> ( </a:t>
            </a:r>
            <a:r>
              <a:rPr lang="en-US" sz="2400" b="1" dirty="0" smtClean="0">
                <a:solidFill>
                  <a:srgbClr val="FF0000"/>
                </a:solidFill>
              </a:rPr>
              <a:t>‘filename’</a:t>
            </a:r>
            <a:r>
              <a:rPr lang="en-US" sz="2400" b="1" dirty="0" smtClean="0"/>
              <a:t> , function(</a:t>
            </a:r>
            <a:r>
              <a:rPr lang="en-US" sz="2400" b="1" dirty="0" err="1" smtClean="0"/>
              <a:t>resp</a:t>
            </a:r>
            <a:r>
              <a:rPr lang="en-US" sz="2400" b="1" dirty="0" smtClean="0"/>
              <a:t>) {                            })</a:t>
            </a:r>
            <a:endParaRPr lang="en-US" sz="2400" b="1" dirty="0"/>
          </a:p>
        </p:txBody>
      </p:sp>
      <p:sp>
        <p:nvSpPr>
          <p:cNvPr id="4" name="Right Arrow 3"/>
          <p:cNvSpPr/>
          <p:nvPr/>
        </p:nvSpPr>
        <p:spPr>
          <a:xfrm>
            <a:off x="1399612" y="3263060"/>
            <a:ext cx="533400" cy="38100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98529" y="951499"/>
            <a:ext cx="4504565" cy="461665"/>
          </a:xfrm>
          <a:prstGeom prst="rect">
            <a:avLst/>
          </a:prstGeom>
          <a:noFill/>
        </p:spPr>
        <p:txBody>
          <a:bodyPr wrap="square" rtlCol="0">
            <a:spAutoFit/>
          </a:bodyPr>
          <a:lstStyle/>
          <a:p>
            <a:pPr algn="ctr"/>
            <a:r>
              <a:rPr lang="en-US" sz="2400" b="1" dirty="0" smtClean="0">
                <a:solidFill>
                  <a:srgbClr val="FF0000"/>
                </a:solidFill>
              </a:rPr>
              <a:t>High I/O + High Concurrency</a:t>
            </a:r>
            <a:endParaRPr lang="en-US" sz="2400" dirty="0">
              <a:solidFill>
                <a:srgbClr val="FF0000"/>
              </a:solidFill>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8842" y="4409754"/>
            <a:ext cx="998088" cy="995212"/>
          </a:xfrm>
          <a:prstGeom prst="rect">
            <a:avLst/>
          </a:prstGeom>
        </p:spPr>
      </p:pic>
      <p:sp>
        <p:nvSpPr>
          <p:cNvPr id="59" name="TextBox 58"/>
          <p:cNvSpPr txBox="1"/>
          <p:nvPr/>
        </p:nvSpPr>
        <p:spPr>
          <a:xfrm>
            <a:off x="7050974" y="3182395"/>
            <a:ext cx="1934632" cy="461665"/>
          </a:xfrm>
          <a:prstGeom prst="rect">
            <a:avLst/>
          </a:prstGeom>
          <a:noFill/>
        </p:spPr>
        <p:txBody>
          <a:bodyPr wrap="none" rtlCol="0">
            <a:spAutoFit/>
          </a:bodyPr>
          <a:lstStyle/>
          <a:p>
            <a:r>
              <a:rPr lang="en-US" sz="2400" b="1" dirty="0" smtClean="0">
                <a:solidFill>
                  <a:srgbClr val="FF0000"/>
                </a:solidFill>
              </a:rPr>
              <a:t>do something</a:t>
            </a:r>
            <a:endParaRPr lang="en-US" sz="2400" b="1" dirty="0"/>
          </a:p>
        </p:txBody>
      </p:sp>
      <p:sp>
        <p:nvSpPr>
          <p:cNvPr id="27" name="TextBox 26"/>
          <p:cNvSpPr txBox="1"/>
          <p:nvPr/>
        </p:nvSpPr>
        <p:spPr>
          <a:xfrm>
            <a:off x="-152400" y="2183773"/>
            <a:ext cx="1524000" cy="830997"/>
          </a:xfrm>
          <a:prstGeom prst="rect">
            <a:avLst/>
          </a:prstGeom>
          <a:noFill/>
        </p:spPr>
        <p:txBody>
          <a:bodyPr wrap="square" rtlCol="0">
            <a:spAutoFit/>
          </a:bodyPr>
          <a:lstStyle/>
          <a:p>
            <a:pPr algn="ctr"/>
            <a:r>
              <a:rPr lang="en-US" sz="2400" b="1" dirty="0" smtClean="0">
                <a:solidFill>
                  <a:srgbClr val="FF0000"/>
                </a:solidFill>
              </a:rPr>
              <a:t>Web Request:</a:t>
            </a:r>
          </a:p>
        </p:txBody>
      </p:sp>
      <p:sp>
        <p:nvSpPr>
          <p:cNvPr id="33" name="Right Arrow 32"/>
          <p:cNvSpPr/>
          <p:nvPr/>
        </p:nvSpPr>
        <p:spPr>
          <a:xfrm rot="2126396">
            <a:off x="1399612" y="2634004"/>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9391356">
            <a:off x="1368489" y="3898632"/>
            <a:ext cx="533400" cy="381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5400000">
            <a:off x="3761062" y="3828337"/>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rot="10800000">
            <a:off x="5712989" y="3694693"/>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6200000">
            <a:off x="5288683" y="3782719"/>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6200000">
            <a:off x="4987676" y="3782719"/>
            <a:ext cx="533400" cy="381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4147811" y="3752137"/>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5400000">
            <a:off x="4416767" y="3828337"/>
            <a:ext cx="533400" cy="381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01820" y="2446627"/>
            <a:ext cx="1786066" cy="369332"/>
          </a:xfrm>
          <a:prstGeom prst="rect">
            <a:avLst/>
          </a:prstGeom>
          <a:noFill/>
        </p:spPr>
        <p:txBody>
          <a:bodyPr wrap="none" rtlCol="0">
            <a:spAutoFit/>
          </a:bodyPr>
          <a:lstStyle/>
          <a:p>
            <a:r>
              <a:rPr lang="en-US" b="1" dirty="0" smtClean="0"/>
              <a:t>I/O Call Function</a:t>
            </a:r>
            <a:endParaRPr lang="en-US" b="1" dirty="0"/>
          </a:p>
        </p:txBody>
      </p:sp>
      <p:sp>
        <p:nvSpPr>
          <p:cNvPr id="42" name="TextBox 41"/>
          <p:cNvSpPr txBox="1"/>
          <p:nvPr/>
        </p:nvSpPr>
        <p:spPr>
          <a:xfrm>
            <a:off x="5181234" y="2446627"/>
            <a:ext cx="1867819" cy="369332"/>
          </a:xfrm>
          <a:prstGeom prst="rect">
            <a:avLst/>
          </a:prstGeom>
          <a:noFill/>
        </p:spPr>
        <p:txBody>
          <a:bodyPr wrap="none" rtlCol="0">
            <a:spAutoFit/>
          </a:bodyPr>
          <a:lstStyle/>
          <a:p>
            <a:r>
              <a:rPr lang="en-US" b="1" dirty="0" err="1" smtClean="0"/>
              <a:t>CallBack</a:t>
            </a:r>
            <a:r>
              <a:rPr lang="en-US" b="1" dirty="0" smtClean="0"/>
              <a:t> Function</a:t>
            </a:r>
            <a:endParaRPr lang="en-US" b="1" dirty="0"/>
          </a:p>
        </p:txBody>
      </p:sp>
      <p:sp>
        <p:nvSpPr>
          <p:cNvPr id="43" name="TextBox 42"/>
          <p:cNvSpPr txBox="1"/>
          <p:nvPr/>
        </p:nvSpPr>
        <p:spPr>
          <a:xfrm>
            <a:off x="3759828" y="4409754"/>
            <a:ext cx="900439" cy="369332"/>
          </a:xfrm>
          <a:prstGeom prst="rect">
            <a:avLst/>
          </a:prstGeom>
          <a:noFill/>
        </p:spPr>
        <p:txBody>
          <a:bodyPr wrap="none" rtlCol="0">
            <a:spAutoFit/>
          </a:bodyPr>
          <a:lstStyle/>
          <a:p>
            <a:r>
              <a:rPr lang="en-US" dirty="0" smtClean="0"/>
              <a:t>request</a:t>
            </a:r>
            <a:endParaRPr lang="en-US" dirty="0"/>
          </a:p>
        </p:txBody>
      </p:sp>
      <p:sp>
        <p:nvSpPr>
          <p:cNvPr id="44" name="TextBox 43"/>
          <p:cNvSpPr txBox="1"/>
          <p:nvPr/>
        </p:nvSpPr>
        <p:spPr>
          <a:xfrm>
            <a:off x="5254376" y="4409754"/>
            <a:ext cx="1037656" cy="369332"/>
          </a:xfrm>
          <a:prstGeom prst="rect">
            <a:avLst/>
          </a:prstGeom>
          <a:noFill/>
        </p:spPr>
        <p:txBody>
          <a:bodyPr wrap="none" rtlCol="0">
            <a:spAutoFit/>
          </a:bodyPr>
          <a:lstStyle/>
          <a:p>
            <a:r>
              <a:rPr lang="en-US" dirty="0" smtClean="0"/>
              <a:t>response</a:t>
            </a:r>
            <a:endParaRPr lang="en-US" dirty="0"/>
          </a:p>
        </p:txBody>
      </p:sp>
      <p:sp>
        <p:nvSpPr>
          <p:cNvPr id="45" name="TextBox 44"/>
          <p:cNvSpPr txBox="1"/>
          <p:nvPr/>
        </p:nvSpPr>
        <p:spPr>
          <a:xfrm>
            <a:off x="1919221" y="5540666"/>
            <a:ext cx="6949706" cy="830997"/>
          </a:xfrm>
          <a:prstGeom prst="rect">
            <a:avLst/>
          </a:prstGeom>
          <a:noFill/>
        </p:spPr>
        <p:txBody>
          <a:bodyPr wrap="square" rtlCol="0">
            <a:spAutoFit/>
          </a:bodyPr>
          <a:lstStyle/>
          <a:p>
            <a:r>
              <a:rPr lang="en-US" sz="2400" b="1" dirty="0" smtClean="0">
                <a:solidFill>
                  <a:srgbClr val="FF0000"/>
                </a:solidFill>
              </a:rPr>
              <a:t>Event Driven Asynchronous Callback Architecture</a:t>
            </a:r>
          </a:p>
          <a:p>
            <a:r>
              <a:rPr lang="en-US" sz="2400" b="1" dirty="0" smtClean="0">
                <a:solidFill>
                  <a:srgbClr val="FF0000"/>
                </a:solidFill>
              </a:rPr>
              <a:t>Non-Blocking! </a:t>
            </a:r>
            <a:endParaRPr lang="en-US" sz="2400" dirty="0">
              <a:solidFill>
                <a:srgbClr val="FF0000"/>
              </a:solidFill>
            </a:endParaRPr>
          </a:p>
        </p:txBody>
      </p:sp>
      <p:cxnSp>
        <p:nvCxnSpPr>
          <p:cNvPr id="8" name="Straight Arrow Connector 7"/>
          <p:cNvCxnSpPr/>
          <p:nvPr/>
        </p:nvCxnSpPr>
        <p:spPr>
          <a:xfrm>
            <a:off x="4027762" y="2848195"/>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029975" y="2816614"/>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18753" y="3025214"/>
            <a:ext cx="1599543" cy="830997"/>
          </a:xfrm>
          <a:prstGeom prst="rect">
            <a:avLst/>
          </a:prstGeom>
          <a:noFill/>
        </p:spPr>
        <p:txBody>
          <a:bodyPr wrap="square" rtlCol="0">
            <a:spAutoFit/>
          </a:bodyPr>
          <a:lstStyle/>
          <a:p>
            <a:pPr algn="ctr"/>
            <a:r>
              <a:rPr lang="en-US" sz="2400" b="1" dirty="0" smtClean="0">
                <a:solidFill>
                  <a:schemeClr val="accent1"/>
                </a:solidFill>
              </a:rPr>
              <a:t>Web Request:</a:t>
            </a:r>
          </a:p>
        </p:txBody>
      </p:sp>
      <p:sp>
        <p:nvSpPr>
          <p:cNvPr id="50" name="TextBox 49"/>
          <p:cNvSpPr txBox="1"/>
          <p:nvPr/>
        </p:nvSpPr>
        <p:spPr>
          <a:xfrm>
            <a:off x="-118753" y="3870038"/>
            <a:ext cx="1599543" cy="830997"/>
          </a:xfrm>
          <a:prstGeom prst="rect">
            <a:avLst/>
          </a:prstGeom>
          <a:noFill/>
        </p:spPr>
        <p:txBody>
          <a:bodyPr wrap="square" rtlCol="0">
            <a:spAutoFit/>
          </a:bodyPr>
          <a:lstStyle/>
          <a:p>
            <a:pPr algn="ctr"/>
            <a:r>
              <a:rPr lang="en-US" sz="2400" b="1" dirty="0" smtClean="0">
                <a:solidFill>
                  <a:srgbClr val="00B050"/>
                </a:solidFill>
              </a:rPr>
              <a:t>Web Request:</a:t>
            </a:r>
          </a:p>
        </p:txBody>
      </p:sp>
    </p:spTree>
    <p:extLst>
      <p:ext uri="{BB962C8B-B14F-4D97-AF65-F5344CB8AC3E}">
        <p14:creationId xmlns:p14="http://schemas.microsoft.com/office/powerpoint/2010/main" val="226220175"/>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p:bldP spid="33" grpId="0" animBg="1"/>
      <p:bldP spid="34" grpId="0" animBg="1"/>
      <p:bldP spid="35" grpId="0" animBg="1"/>
      <p:bldP spid="37" grpId="0" animBg="1"/>
      <p:bldP spid="38" grpId="0" animBg="1"/>
      <p:bldP spid="39" grpId="0" animBg="1"/>
      <p:bldP spid="40" grpId="0" animBg="1"/>
      <p:bldP spid="41" grpId="0" animBg="1"/>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29" y="-76200"/>
            <a:ext cx="8229600" cy="1143000"/>
          </a:xfrm>
        </p:spPr>
        <p:txBody>
          <a:bodyPr/>
          <a:lstStyle/>
          <a:p>
            <a:r>
              <a:rPr lang="en-US" b="1" dirty="0" smtClean="0"/>
              <a:t>Node is Event Driven</a:t>
            </a:r>
            <a:endParaRPr lang="en-US" b="1" dirty="0"/>
          </a:p>
        </p:txBody>
      </p:sp>
      <p:sp>
        <p:nvSpPr>
          <p:cNvPr id="6" name="TextBox 5"/>
          <p:cNvSpPr txBox="1"/>
          <p:nvPr/>
        </p:nvSpPr>
        <p:spPr>
          <a:xfrm>
            <a:off x="301421" y="990600"/>
            <a:ext cx="8364312"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t>Node uses:</a:t>
            </a:r>
            <a:r>
              <a:rPr lang="en-US" sz="2000" b="1" dirty="0" smtClean="0">
                <a:solidFill>
                  <a:srgbClr val="FF0000"/>
                </a:solidFill>
              </a:rPr>
              <a:t> Asynchronous Callback functions </a:t>
            </a:r>
            <a:r>
              <a:rPr lang="en-US" sz="2000" b="1" dirty="0" smtClean="0"/>
              <a:t>and</a:t>
            </a:r>
            <a:r>
              <a:rPr lang="en-US" sz="2000" b="1" dirty="0" smtClean="0">
                <a:solidFill>
                  <a:srgbClr val="FF0000"/>
                </a:solidFill>
              </a:rPr>
              <a:t> </a:t>
            </a:r>
            <a:r>
              <a:rPr lang="en-US" sz="2000" b="1" dirty="0" smtClean="0"/>
              <a:t>the</a:t>
            </a:r>
            <a:r>
              <a:rPr lang="en-US" sz="2000" b="1" dirty="0" smtClean="0">
                <a:solidFill>
                  <a:srgbClr val="FF0000"/>
                </a:solidFill>
              </a:rPr>
              <a:t> API stack + Task Que </a:t>
            </a:r>
          </a:p>
          <a:p>
            <a:pPr marL="285750" indent="-285750">
              <a:buFont typeface="Arial" panose="020B0604020202020204" pitchFamily="34" charset="0"/>
              <a:buChar char="•"/>
            </a:pPr>
            <a:r>
              <a:rPr lang="en-US" sz="2000" b="1" dirty="0" smtClean="0"/>
              <a:t>These are </a:t>
            </a:r>
            <a:r>
              <a:rPr lang="en-US" sz="2000" b="1" dirty="0" smtClean="0">
                <a:solidFill>
                  <a:srgbClr val="FF0000"/>
                </a:solidFill>
              </a:rPr>
              <a:t>Non-blocking</a:t>
            </a:r>
            <a:r>
              <a:rPr lang="en-US" sz="2000" b="1" dirty="0" smtClean="0"/>
              <a:t> functions available from the host API</a:t>
            </a:r>
          </a:p>
        </p:txBody>
      </p:sp>
      <p:sp>
        <p:nvSpPr>
          <p:cNvPr id="7" name="TextBox 6"/>
          <p:cNvSpPr txBox="1"/>
          <p:nvPr/>
        </p:nvSpPr>
        <p:spPr>
          <a:xfrm>
            <a:off x="301421" y="2166464"/>
            <a:ext cx="6862007" cy="1477328"/>
          </a:xfrm>
          <a:prstGeom prst="rect">
            <a:avLst/>
          </a:prstGeom>
          <a:noFill/>
        </p:spPr>
        <p:txBody>
          <a:bodyPr wrap="none" rtlCol="0">
            <a:spAutoFit/>
          </a:bodyPr>
          <a:lstStyle/>
          <a:p>
            <a:r>
              <a:rPr lang="en-US" b="1" dirty="0" smtClean="0">
                <a:solidFill>
                  <a:srgbClr val="0070C0"/>
                </a:solidFill>
              </a:rPr>
              <a:t>console.log</a:t>
            </a:r>
            <a:r>
              <a:rPr lang="en-US" b="1" dirty="0" smtClean="0"/>
              <a:t> (“Hello World Before”);</a:t>
            </a:r>
          </a:p>
          <a:p>
            <a:endParaRPr lang="en-US" b="1" dirty="0" smtClean="0"/>
          </a:p>
          <a:p>
            <a:r>
              <a:rPr lang="en-US" b="1" dirty="0" err="1" smtClean="0">
                <a:solidFill>
                  <a:srgbClr val="FF0000"/>
                </a:solidFill>
              </a:rPr>
              <a:t>setTimeout</a:t>
            </a:r>
            <a:r>
              <a:rPr lang="en-US" b="1" dirty="0" smtClean="0">
                <a:solidFill>
                  <a:srgbClr val="FF0000"/>
                </a:solidFill>
              </a:rPr>
              <a:t> </a:t>
            </a:r>
            <a:r>
              <a:rPr lang="en-US" b="1" dirty="0" smtClean="0"/>
              <a:t>(</a:t>
            </a:r>
            <a:r>
              <a:rPr lang="en-US" b="1" dirty="0" smtClean="0">
                <a:solidFill>
                  <a:srgbClr val="00B050"/>
                </a:solidFill>
              </a:rPr>
              <a:t>function( ){console.log(“Set Timeout Complete”)} </a:t>
            </a:r>
            <a:r>
              <a:rPr lang="en-US" b="1" dirty="0" smtClean="0"/>
              <a:t>, 5000 )</a:t>
            </a:r>
          </a:p>
          <a:p>
            <a:endParaRPr lang="en-US" b="1" dirty="0" smtClean="0"/>
          </a:p>
          <a:p>
            <a:r>
              <a:rPr lang="en-US" b="1" dirty="0" smtClean="0">
                <a:solidFill>
                  <a:srgbClr val="0070C0"/>
                </a:solidFill>
              </a:rPr>
              <a:t>console.log</a:t>
            </a:r>
            <a:r>
              <a:rPr lang="en-US" b="1" dirty="0" smtClean="0"/>
              <a:t> ( “Hello World After”);</a:t>
            </a:r>
            <a:endParaRPr lang="en-US" b="1" dirty="0"/>
          </a:p>
        </p:txBody>
      </p:sp>
      <p:sp>
        <p:nvSpPr>
          <p:cNvPr id="9" name="Right Arrow 8"/>
          <p:cNvSpPr/>
          <p:nvPr/>
        </p:nvSpPr>
        <p:spPr>
          <a:xfrm>
            <a:off x="3897502" y="2188028"/>
            <a:ext cx="683994"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3897502" y="3284356"/>
            <a:ext cx="683994"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40777" y="2188028"/>
            <a:ext cx="9486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rgbClr val="0070C0"/>
                </a:solidFill>
              </a:rPr>
              <a:t>JS RT CS</a:t>
            </a:r>
            <a:endParaRPr lang="en-US" b="1" dirty="0">
              <a:solidFill>
                <a:srgbClr val="0070C0"/>
              </a:solidFill>
            </a:endParaRPr>
          </a:p>
        </p:txBody>
      </p:sp>
      <p:sp>
        <p:nvSpPr>
          <p:cNvPr id="34" name="TextBox 33"/>
          <p:cNvSpPr txBox="1"/>
          <p:nvPr/>
        </p:nvSpPr>
        <p:spPr>
          <a:xfrm>
            <a:off x="4770465" y="3274460"/>
            <a:ext cx="9486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rgbClr val="0070C0"/>
                </a:solidFill>
              </a:rPr>
              <a:t>JS RT CS</a:t>
            </a:r>
            <a:endParaRPr lang="en-US" b="1" dirty="0">
              <a:solidFill>
                <a:srgbClr val="0070C0"/>
              </a:solidFill>
            </a:endParaRPr>
          </a:p>
        </p:txBody>
      </p:sp>
      <p:sp>
        <p:nvSpPr>
          <p:cNvPr id="13" name="TextBox 12"/>
          <p:cNvSpPr txBox="1"/>
          <p:nvPr/>
        </p:nvSpPr>
        <p:spPr>
          <a:xfrm>
            <a:off x="6407996" y="4292999"/>
            <a:ext cx="106888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smtClean="0">
                <a:solidFill>
                  <a:srgbClr val="00B050"/>
                </a:solidFill>
              </a:rPr>
              <a:t>API Stack</a:t>
            </a:r>
            <a:endParaRPr lang="en-US" b="1" dirty="0">
              <a:solidFill>
                <a:srgbClr val="00B050"/>
              </a:solidFill>
            </a:endParaRPr>
          </a:p>
        </p:txBody>
      </p:sp>
      <p:sp>
        <p:nvSpPr>
          <p:cNvPr id="14" name="Right Arrow 13"/>
          <p:cNvSpPr/>
          <p:nvPr/>
        </p:nvSpPr>
        <p:spPr>
          <a:xfrm rot="10800000">
            <a:off x="5488310" y="4293001"/>
            <a:ext cx="683994" cy="381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52578" y="4722948"/>
            <a:ext cx="1382110" cy="646331"/>
          </a:xfrm>
          <a:prstGeom prst="rect">
            <a:avLst/>
          </a:prstGeom>
          <a:noFill/>
        </p:spPr>
        <p:txBody>
          <a:bodyPr wrap="none" rtlCol="0">
            <a:spAutoFit/>
          </a:bodyPr>
          <a:lstStyle/>
          <a:p>
            <a:r>
              <a:rPr lang="en-US" b="1" dirty="0" smtClean="0"/>
              <a:t>Timer runs:  </a:t>
            </a:r>
          </a:p>
          <a:p>
            <a:r>
              <a:rPr lang="en-US" b="1" dirty="0" smtClean="0"/>
              <a:t>5sec</a:t>
            </a:r>
            <a:endParaRPr lang="en-US" b="1" dirty="0"/>
          </a:p>
        </p:txBody>
      </p:sp>
      <p:sp>
        <p:nvSpPr>
          <p:cNvPr id="16" name="TextBox 15"/>
          <p:cNvSpPr txBox="1"/>
          <p:nvPr/>
        </p:nvSpPr>
        <p:spPr>
          <a:xfrm>
            <a:off x="4217140" y="4313830"/>
            <a:ext cx="1047274"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smtClean="0">
                <a:solidFill>
                  <a:srgbClr val="00B050"/>
                </a:solidFill>
              </a:rPr>
              <a:t>Task Que</a:t>
            </a:r>
            <a:endParaRPr lang="en-US" b="1" dirty="0">
              <a:solidFill>
                <a:srgbClr val="00B050"/>
              </a:solidFill>
            </a:endParaRPr>
          </a:p>
        </p:txBody>
      </p:sp>
      <p:sp>
        <p:nvSpPr>
          <p:cNvPr id="18" name="TextBox 17"/>
          <p:cNvSpPr txBox="1"/>
          <p:nvPr/>
        </p:nvSpPr>
        <p:spPr>
          <a:xfrm>
            <a:off x="3066982" y="4861447"/>
            <a:ext cx="1235659" cy="369332"/>
          </a:xfrm>
          <a:prstGeom prst="rect">
            <a:avLst/>
          </a:prstGeom>
          <a:noFill/>
        </p:spPr>
        <p:txBody>
          <a:bodyPr wrap="none" rtlCol="0">
            <a:spAutoFit/>
          </a:bodyPr>
          <a:lstStyle/>
          <a:p>
            <a:r>
              <a:rPr lang="en-US" b="1" dirty="0" smtClean="0"/>
              <a:t>Event Loop</a:t>
            </a:r>
            <a:endParaRPr lang="en-US" b="1" dirty="0"/>
          </a:p>
        </p:txBody>
      </p:sp>
      <p:sp>
        <p:nvSpPr>
          <p:cNvPr id="19" name="TextBox 18"/>
          <p:cNvSpPr txBox="1"/>
          <p:nvPr/>
        </p:nvSpPr>
        <p:spPr>
          <a:xfrm>
            <a:off x="1779292" y="4304670"/>
            <a:ext cx="9486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rgbClr val="0070C0"/>
                </a:solidFill>
              </a:rPr>
              <a:t>JS RT CS</a:t>
            </a:r>
            <a:endParaRPr lang="en-US" b="1" dirty="0">
              <a:solidFill>
                <a:srgbClr val="0070C0"/>
              </a:solidFill>
            </a:endParaRPr>
          </a:p>
        </p:txBody>
      </p:sp>
      <p:sp>
        <p:nvSpPr>
          <p:cNvPr id="20" name="TextBox 19"/>
          <p:cNvSpPr txBox="1"/>
          <p:nvPr/>
        </p:nvSpPr>
        <p:spPr>
          <a:xfrm>
            <a:off x="1542977" y="4861447"/>
            <a:ext cx="1421287" cy="369332"/>
          </a:xfrm>
          <a:prstGeom prst="rect">
            <a:avLst/>
          </a:prstGeom>
          <a:noFill/>
        </p:spPr>
        <p:txBody>
          <a:bodyPr wrap="none" rtlCol="0">
            <a:spAutoFit/>
          </a:bodyPr>
          <a:lstStyle/>
          <a:p>
            <a:r>
              <a:rPr lang="en-US" b="1" dirty="0" smtClean="0"/>
              <a:t>When Empty</a:t>
            </a:r>
            <a:endParaRPr lang="en-US" b="1" dirty="0"/>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3176942" y="4056146"/>
            <a:ext cx="884700" cy="884700"/>
          </a:xfrm>
          <a:prstGeom prst="rect">
            <a:avLst/>
          </a:prstGeom>
          <a:noFill/>
          <a:ln>
            <a:solidFill>
              <a:schemeClr val="bg1"/>
            </a:solidFill>
          </a:ln>
        </p:spPr>
      </p:pic>
      <p:sp>
        <p:nvSpPr>
          <p:cNvPr id="22" name="TextBox 21"/>
          <p:cNvSpPr txBox="1"/>
          <p:nvPr/>
        </p:nvSpPr>
        <p:spPr>
          <a:xfrm>
            <a:off x="5264414" y="4751138"/>
            <a:ext cx="984565" cy="646331"/>
          </a:xfrm>
          <a:prstGeom prst="rect">
            <a:avLst/>
          </a:prstGeom>
          <a:noFill/>
        </p:spPr>
        <p:txBody>
          <a:bodyPr wrap="none" rtlCol="0">
            <a:spAutoFit/>
          </a:bodyPr>
          <a:lstStyle/>
          <a:p>
            <a:pPr algn="ctr"/>
            <a:r>
              <a:rPr lang="en-US" b="1" dirty="0" smtClean="0">
                <a:solidFill>
                  <a:srgbClr val="FF0000"/>
                </a:solidFill>
              </a:rPr>
              <a:t>Event:</a:t>
            </a:r>
          </a:p>
          <a:p>
            <a:pPr algn="ctr"/>
            <a:r>
              <a:rPr lang="en-US" b="1" dirty="0" smtClean="0"/>
              <a:t>Timeout</a:t>
            </a:r>
            <a:endParaRPr lang="en-US" b="1" dirty="0"/>
          </a:p>
        </p:txBody>
      </p:sp>
      <p:sp>
        <p:nvSpPr>
          <p:cNvPr id="5" name="TextBox 4"/>
          <p:cNvSpPr txBox="1"/>
          <p:nvPr/>
        </p:nvSpPr>
        <p:spPr>
          <a:xfrm>
            <a:off x="768743" y="5486400"/>
            <a:ext cx="2312236" cy="12003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&gt; node app</a:t>
            </a:r>
          </a:p>
          <a:p>
            <a:r>
              <a:rPr lang="en-US" b="1" dirty="0" smtClean="0"/>
              <a:t>Hello World Before</a:t>
            </a:r>
          </a:p>
          <a:p>
            <a:r>
              <a:rPr lang="en-US" b="1" dirty="0" smtClean="0"/>
              <a:t>Hello World After</a:t>
            </a:r>
          </a:p>
          <a:p>
            <a:r>
              <a:rPr lang="en-US" b="1" dirty="0" smtClean="0"/>
              <a:t>Set Timeout Complete</a:t>
            </a:r>
            <a:endParaRPr lang="en-US" b="1" dirty="0"/>
          </a:p>
        </p:txBody>
      </p:sp>
      <p:sp>
        <p:nvSpPr>
          <p:cNvPr id="24" name="Right Arrow 23"/>
          <p:cNvSpPr/>
          <p:nvPr/>
        </p:nvSpPr>
        <p:spPr>
          <a:xfrm>
            <a:off x="7085166" y="2720462"/>
            <a:ext cx="683994"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885577" y="2720462"/>
            <a:ext cx="9486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rgbClr val="0070C0"/>
                </a:solidFill>
              </a:rPr>
              <a:t>JS RT CS</a:t>
            </a:r>
            <a:endParaRPr lang="en-US" b="1" dirty="0">
              <a:solidFill>
                <a:srgbClr val="0070C0"/>
              </a:solidFill>
            </a:endParaRPr>
          </a:p>
        </p:txBody>
      </p:sp>
      <p:sp>
        <p:nvSpPr>
          <p:cNvPr id="10" name="Bent Arrow 9"/>
          <p:cNvSpPr/>
          <p:nvPr/>
        </p:nvSpPr>
        <p:spPr>
          <a:xfrm rot="10800000">
            <a:off x="7726292" y="3274460"/>
            <a:ext cx="785715" cy="1387871"/>
          </a:xfrm>
          <a:prstGeom prst="bentArrow">
            <a:avLst>
              <a:gd name="adj1" fmla="val 25000"/>
              <a:gd name="adj2" fmla="val 25000"/>
              <a:gd name="adj3" fmla="val 25000"/>
              <a:gd name="adj4" fmla="val 4072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217140" y="3871480"/>
            <a:ext cx="404278" cy="369332"/>
          </a:xfrm>
          <a:prstGeom prst="rect">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smtClean="0"/>
              <a:t>cb</a:t>
            </a:r>
            <a:endParaRPr lang="en-US" dirty="0"/>
          </a:p>
        </p:txBody>
      </p:sp>
      <p:sp>
        <p:nvSpPr>
          <p:cNvPr id="30" name="TextBox 29"/>
          <p:cNvSpPr txBox="1"/>
          <p:nvPr/>
        </p:nvSpPr>
        <p:spPr>
          <a:xfrm>
            <a:off x="6407996" y="3871480"/>
            <a:ext cx="404278" cy="369332"/>
          </a:xfrm>
          <a:prstGeom prst="rect">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err="1" smtClean="0"/>
              <a:t>cb</a:t>
            </a:r>
            <a:endParaRPr lang="en-US" dirty="0"/>
          </a:p>
        </p:txBody>
      </p:sp>
      <p:sp>
        <p:nvSpPr>
          <p:cNvPr id="15" name="TextBox 14"/>
          <p:cNvSpPr txBox="1"/>
          <p:nvPr/>
        </p:nvSpPr>
        <p:spPr>
          <a:xfrm>
            <a:off x="3176942" y="5486400"/>
            <a:ext cx="5720289" cy="954107"/>
          </a:xfrm>
          <a:prstGeom prst="rect">
            <a:avLst/>
          </a:prstGeom>
          <a:noFill/>
        </p:spPr>
        <p:txBody>
          <a:bodyPr wrap="square" rtlCol="0">
            <a:spAutoFit/>
          </a:bodyPr>
          <a:lstStyle/>
          <a:p>
            <a:r>
              <a:rPr lang="en-US" sz="2800" b="1" dirty="0" smtClean="0">
                <a:solidFill>
                  <a:srgbClr val="FF0000"/>
                </a:solidFill>
              </a:rPr>
              <a:t>Asynchronous Callbacks + Two Stacks = High Concurrency!</a:t>
            </a:r>
            <a:endParaRPr lang="en-US" sz="2800" b="1" dirty="0">
              <a:solidFill>
                <a:srgbClr val="FF0000"/>
              </a:solidFill>
            </a:endParaRPr>
          </a:p>
        </p:txBody>
      </p:sp>
      <p:sp>
        <p:nvSpPr>
          <p:cNvPr id="26" name="TextBox 25"/>
          <p:cNvSpPr txBox="1"/>
          <p:nvPr/>
        </p:nvSpPr>
        <p:spPr>
          <a:xfrm>
            <a:off x="6386943" y="1852941"/>
            <a:ext cx="2005101" cy="369332"/>
          </a:xfrm>
          <a:prstGeom prst="rect">
            <a:avLst/>
          </a:prstGeom>
          <a:noFill/>
        </p:spPr>
        <p:txBody>
          <a:bodyPr wrap="none" rtlCol="0">
            <a:spAutoFit/>
          </a:bodyPr>
          <a:lstStyle/>
          <a:p>
            <a:r>
              <a:rPr lang="en-US" b="1" dirty="0" smtClean="0"/>
              <a:t>(Event is the timer)</a:t>
            </a:r>
            <a:endParaRPr lang="en-US" b="1" dirty="0"/>
          </a:p>
        </p:txBody>
      </p:sp>
      <p:cxnSp>
        <p:nvCxnSpPr>
          <p:cNvPr id="8" name="Straight Arrow Connector 7"/>
          <p:cNvCxnSpPr/>
          <p:nvPr/>
        </p:nvCxnSpPr>
        <p:spPr>
          <a:xfrm flipH="1">
            <a:off x="6747192" y="2251282"/>
            <a:ext cx="130163" cy="3477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03410" y="5964442"/>
            <a:ext cx="9486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rgbClr val="0070C0"/>
                </a:solidFill>
              </a:rPr>
              <a:t>JS RT CS</a:t>
            </a:r>
            <a:endParaRPr lang="en-US" b="1" dirty="0">
              <a:solidFill>
                <a:srgbClr val="0070C0"/>
              </a:solidFill>
            </a:endParaRPr>
          </a:p>
        </p:txBody>
      </p:sp>
      <p:sp>
        <p:nvSpPr>
          <p:cNvPr id="29" name="TextBox 28"/>
          <p:cNvSpPr txBox="1"/>
          <p:nvPr/>
        </p:nvSpPr>
        <p:spPr>
          <a:xfrm>
            <a:off x="7629278" y="5964442"/>
            <a:ext cx="106888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smtClean="0">
                <a:solidFill>
                  <a:srgbClr val="00B050"/>
                </a:solidFill>
              </a:rPr>
              <a:t>API Stack</a:t>
            </a:r>
            <a:endParaRPr lang="en-US" b="1" dirty="0">
              <a:solidFill>
                <a:srgbClr val="00B050"/>
              </a:solidFill>
            </a:endParaRPr>
          </a:p>
        </p:txBody>
      </p:sp>
    </p:spTree>
    <p:extLst>
      <p:ext uri="{BB962C8B-B14F-4D97-AF65-F5344CB8AC3E}">
        <p14:creationId xmlns:p14="http://schemas.microsoft.com/office/powerpoint/2010/main" val="261304893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8" presetClass="emph" presetSubtype="0" fill="hold" nodeType="withEffect">
                                  <p:stCondLst>
                                    <p:cond delay="0"/>
                                  </p:stCondLst>
                                  <p:childTnLst>
                                    <p:animRot by="21600000">
                                      <p:cBhvr>
                                        <p:cTn id="9" dur="2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Points before we start off:</a:t>
            </a:r>
            <a:endParaRPr lang="en-US" dirty="0"/>
          </a:p>
        </p:txBody>
      </p:sp>
      <p:sp>
        <p:nvSpPr>
          <p:cNvPr id="3" name="Content Placeholder 2"/>
          <p:cNvSpPr>
            <a:spLocks noGrp="1"/>
          </p:cNvSpPr>
          <p:nvPr>
            <p:ph idx="1"/>
          </p:nvPr>
        </p:nvSpPr>
        <p:spPr/>
        <p:txBody>
          <a:bodyPr/>
          <a:lstStyle/>
          <a:p>
            <a:pPr>
              <a:defRPr/>
            </a:pPr>
            <a:r>
              <a:rPr lang="en-US" dirty="0"/>
              <a:t>Introduction.</a:t>
            </a:r>
          </a:p>
          <a:p>
            <a:pPr>
              <a:defRPr/>
            </a:pPr>
            <a:r>
              <a:rPr lang="en-US" dirty="0"/>
              <a:t>Grading/ Assignments.</a:t>
            </a:r>
          </a:p>
          <a:p>
            <a:pPr>
              <a:defRPr/>
            </a:pPr>
            <a:r>
              <a:rPr lang="en-US" dirty="0"/>
              <a:t>About the Class. </a:t>
            </a:r>
            <a:r>
              <a:rPr lang="en-US" dirty="0" smtClean="0"/>
              <a:t>[Basic to Professional]</a:t>
            </a:r>
            <a:endParaRPr lang="en-US" dirty="0"/>
          </a:p>
          <a:p>
            <a:pPr>
              <a:defRPr/>
            </a:pPr>
            <a:r>
              <a:rPr lang="en-US" dirty="0" smtClean="0"/>
              <a:t>Pace.</a:t>
            </a:r>
            <a:endParaRPr lang="en-US" dirty="0"/>
          </a:p>
          <a:p>
            <a:pPr>
              <a:defRPr/>
            </a:pPr>
            <a:r>
              <a:rPr lang="en-US" dirty="0"/>
              <a:t>Interview Preparation.</a:t>
            </a:r>
          </a:p>
          <a:p>
            <a:pPr>
              <a:defRPr/>
            </a:pPr>
            <a:r>
              <a:rPr lang="en-US" dirty="0" smtClean="0"/>
              <a:t>Labs.</a:t>
            </a:r>
            <a:endParaRPr lang="en-US" dirty="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4</a:t>
            </a:fld>
            <a:endParaRPr lang="en-US" dirty="0"/>
          </a:p>
        </p:txBody>
      </p:sp>
    </p:spTree>
    <p:extLst>
      <p:ext uri="{BB962C8B-B14F-4D97-AF65-F5344CB8AC3E}">
        <p14:creationId xmlns:p14="http://schemas.microsoft.com/office/powerpoint/2010/main" val="1027977222"/>
      </p:ext>
    </p:extLst>
  </p:cSld>
  <p:clrMapOvr>
    <a:masterClrMapping/>
  </p:clrMapOvr>
  <p:transition xmlns:p14="http://schemas.microsoft.com/office/powerpoint/2010/mai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Appreciating </a:t>
            </a:r>
            <a:r>
              <a:rPr lang="en-US" dirty="0" err="1" smtClean="0"/>
              <a:t>NodeJS</a:t>
            </a:r>
            <a:endParaRPr lang="en-US" dirty="0"/>
          </a:p>
        </p:txBody>
      </p:sp>
      <p:sp>
        <p:nvSpPr>
          <p:cNvPr id="13" name="Rectangle 12"/>
          <p:cNvSpPr/>
          <p:nvPr/>
        </p:nvSpPr>
        <p:spPr>
          <a:xfrm>
            <a:off x="533400" y="838200"/>
            <a:ext cx="8305800" cy="5724644"/>
          </a:xfrm>
          <a:prstGeom prst="rect">
            <a:avLst/>
          </a:prstGeom>
        </p:spPr>
        <p:txBody>
          <a:bodyPr wrap="square">
            <a:spAutoFit/>
          </a:bodyPr>
          <a:lstStyle/>
          <a:p>
            <a:r>
              <a:rPr lang="en-US" sz="3200" dirty="0" err="1" smtClean="0"/>
              <a:t>NodeJS</a:t>
            </a:r>
            <a:r>
              <a:rPr lang="en-US" sz="3200" dirty="0" smtClean="0"/>
              <a:t> is </a:t>
            </a:r>
            <a:r>
              <a:rPr lang="en-US" sz="3200" b="1" dirty="0" smtClean="0">
                <a:solidFill>
                  <a:srgbClr val="FF0000"/>
                </a:solidFill>
              </a:rPr>
              <a:t>Event Driven</a:t>
            </a:r>
            <a:r>
              <a:rPr lang="en-US" sz="3200" dirty="0" smtClean="0"/>
              <a:t>:</a:t>
            </a:r>
          </a:p>
          <a:p>
            <a:endParaRPr lang="en-US" sz="1000" dirty="0" smtClean="0"/>
          </a:p>
          <a:p>
            <a:pPr marL="342900" indent="-342900">
              <a:buFont typeface="Arial" pitchFamily="34" charset="0"/>
              <a:buChar char="•"/>
            </a:pPr>
            <a:r>
              <a:rPr lang="en-US" sz="2000" dirty="0" smtClean="0"/>
              <a:t>Most languages ask the computer to conduct I/O (DB or HTTP calls) and then wait around until it returns before continuing down the code path (unless spawning more threads)</a:t>
            </a:r>
          </a:p>
          <a:p>
            <a:pPr marL="342900" indent="-342900">
              <a:buFont typeface="Arial" pitchFamily="34" charset="0"/>
              <a:buChar char="•"/>
            </a:pPr>
            <a:endParaRPr lang="en-US" sz="2000" dirty="0"/>
          </a:p>
          <a:p>
            <a:r>
              <a:rPr lang="en-US" sz="2000" dirty="0" smtClean="0"/>
              <a:t>	</a:t>
            </a:r>
            <a:r>
              <a:rPr lang="en-US" sz="2000" dirty="0" smtClean="0"/>
              <a:t>Person </a:t>
            </a:r>
            <a:r>
              <a:rPr lang="en-US" sz="2000" dirty="0" smtClean="0">
                <a:solidFill>
                  <a:srgbClr val="000099"/>
                </a:solidFill>
              </a:rPr>
              <a:t>person </a:t>
            </a:r>
            <a:r>
              <a:rPr lang="en-US" sz="2000" dirty="0" smtClean="0">
                <a:solidFill>
                  <a:srgbClr val="000099"/>
                </a:solidFill>
              </a:rPr>
              <a:t>= </a:t>
            </a:r>
            <a:r>
              <a:rPr lang="en-US" sz="2000" dirty="0" err="1" smtClean="0">
                <a:solidFill>
                  <a:srgbClr val="000099"/>
                </a:solidFill>
              </a:rPr>
              <a:t>Person.findPersonByID</a:t>
            </a:r>
            <a:r>
              <a:rPr lang="en-US" sz="2000" dirty="0" smtClean="0">
                <a:solidFill>
                  <a:srgbClr val="000099"/>
                </a:solidFill>
              </a:rPr>
              <a:t>(100)    Pass:  ID</a:t>
            </a:r>
            <a:r>
              <a:rPr lang="en-US" sz="2000" dirty="0" smtClean="0">
                <a:solidFill>
                  <a:srgbClr val="000099"/>
                </a:solidFill>
              </a:rPr>
              <a:t># </a:t>
            </a:r>
            <a:r>
              <a:rPr lang="en-US" sz="2000" dirty="0" smtClean="0">
                <a:solidFill>
                  <a:srgbClr val="FF0000"/>
                </a:solidFill>
              </a:rPr>
              <a:t>//Blocking Call</a:t>
            </a:r>
          </a:p>
          <a:p>
            <a:r>
              <a:rPr lang="en-US" sz="2000" dirty="0">
                <a:solidFill>
                  <a:srgbClr val="000099"/>
                </a:solidFill>
              </a:rPr>
              <a:t>	</a:t>
            </a:r>
            <a:r>
              <a:rPr lang="en-US" sz="2000" dirty="0" smtClean="0">
                <a:solidFill>
                  <a:srgbClr val="000099"/>
                </a:solidFill>
              </a:rPr>
              <a:t>return Person </a:t>
            </a:r>
            <a:r>
              <a:rPr lang="en-US" sz="2000" dirty="0" smtClean="0">
                <a:solidFill>
                  <a:srgbClr val="000099"/>
                </a:solidFill>
              </a:rPr>
              <a:t>/</a:t>
            </a:r>
            <a:r>
              <a:rPr lang="en-US" sz="2000" dirty="0" smtClean="0">
                <a:solidFill>
                  <a:srgbClr val="000099"/>
                </a:solidFill>
              </a:rPr>
              <a:t>/  Do something with person</a:t>
            </a:r>
          </a:p>
          <a:p>
            <a:endParaRPr lang="en-US" sz="2000" dirty="0" smtClean="0"/>
          </a:p>
          <a:p>
            <a:pPr marL="342900" indent="-342900">
              <a:buFont typeface="Arial" pitchFamily="34" charset="0"/>
              <a:buChar char="•"/>
            </a:pPr>
            <a:r>
              <a:rPr lang="en-US" sz="2000" dirty="0" smtClean="0"/>
              <a:t>This does not happen in JavaScript</a:t>
            </a:r>
          </a:p>
          <a:p>
            <a:pPr marL="342900" indent="-342900">
              <a:buFont typeface="Arial" pitchFamily="34" charset="0"/>
              <a:buChar char="•"/>
            </a:pPr>
            <a:r>
              <a:rPr lang="en-US" sz="2000" dirty="0" smtClean="0"/>
              <a:t>Instead </a:t>
            </a:r>
            <a:r>
              <a:rPr lang="en-US" sz="2000" dirty="0" smtClean="0"/>
              <a:t>we pass </a:t>
            </a:r>
            <a:r>
              <a:rPr lang="en-US" sz="2000" dirty="0" smtClean="0"/>
              <a:t>the ID and a </a:t>
            </a:r>
            <a:r>
              <a:rPr lang="en-US" sz="2000" dirty="0" smtClean="0"/>
              <a:t>callback</a:t>
            </a:r>
            <a:endParaRPr lang="en-US" sz="2000" dirty="0"/>
          </a:p>
          <a:p>
            <a:pPr marL="342900" indent="-342900">
              <a:buFont typeface="Arial" pitchFamily="34" charset="0"/>
              <a:buChar char="•"/>
            </a:pPr>
            <a:r>
              <a:rPr lang="en-US" sz="2000" dirty="0" smtClean="0">
                <a:solidFill>
                  <a:srgbClr val="000099"/>
                </a:solidFill>
              </a:rPr>
              <a:t>person </a:t>
            </a:r>
            <a:r>
              <a:rPr lang="en-US" sz="2000" dirty="0" smtClean="0">
                <a:solidFill>
                  <a:srgbClr val="000099"/>
                </a:solidFill>
              </a:rPr>
              <a:t>= </a:t>
            </a:r>
            <a:r>
              <a:rPr lang="en-US" sz="2000" dirty="0" err="1" smtClean="0">
                <a:solidFill>
                  <a:srgbClr val="000099"/>
                </a:solidFill>
              </a:rPr>
              <a:t>Person.findPersonByID</a:t>
            </a:r>
            <a:r>
              <a:rPr lang="en-US" sz="2000" dirty="0" smtClean="0">
                <a:solidFill>
                  <a:srgbClr val="000099"/>
                </a:solidFill>
              </a:rPr>
              <a:t>(100, </a:t>
            </a:r>
            <a:r>
              <a:rPr lang="en-US" sz="2000" dirty="0">
                <a:solidFill>
                  <a:srgbClr val="000099"/>
                </a:solidFill>
              </a:rPr>
              <a:t> </a:t>
            </a:r>
            <a:r>
              <a:rPr lang="en-US" sz="2000" dirty="0" smtClean="0">
                <a:solidFill>
                  <a:srgbClr val="008000"/>
                </a:solidFill>
              </a:rPr>
              <a:t>/</a:t>
            </a:r>
            <a:r>
              <a:rPr lang="en-US" sz="2000" dirty="0">
                <a:solidFill>
                  <a:srgbClr val="008000"/>
                </a:solidFill>
              </a:rPr>
              <a:t>/ Non Blocking </a:t>
            </a:r>
            <a:r>
              <a:rPr lang="en-US" sz="2000" dirty="0" smtClean="0">
                <a:solidFill>
                  <a:srgbClr val="008000"/>
                </a:solidFill>
              </a:rPr>
              <a:t>Call</a:t>
            </a:r>
            <a:endParaRPr lang="en-US" sz="2000" dirty="0" smtClean="0">
              <a:solidFill>
                <a:srgbClr val="008000"/>
              </a:solidFill>
            </a:endParaRPr>
          </a:p>
          <a:p>
            <a:pPr lvl="1"/>
            <a:r>
              <a:rPr lang="en-US" sz="2000" dirty="0" smtClean="0">
                <a:solidFill>
                  <a:srgbClr val="000099"/>
                </a:solidFill>
              </a:rPr>
              <a:t>	function</a:t>
            </a:r>
            <a:r>
              <a:rPr lang="en-US" sz="2000" dirty="0" smtClean="0">
                <a:solidFill>
                  <a:srgbClr val="000099"/>
                </a:solidFill>
              </a:rPr>
              <a:t>(person) </a:t>
            </a:r>
            <a:r>
              <a:rPr lang="en-US" sz="2000" dirty="0">
                <a:solidFill>
                  <a:srgbClr val="000099"/>
                </a:solidFill>
              </a:rPr>
              <a:t>	</a:t>
            </a:r>
            <a:endParaRPr lang="en-US" sz="2000" dirty="0" smtClean="0">
              <a:solidFill>
                <a:srgbClr val="000099"/>
              </a:solidFill>
            </a:endParaRPr>
          </a:p>
          <a:p>
            <a:pPr lvl="1"/>
            <a:r>
              <a:rPr lang="en-US" sz="2000" dirty="0">
                <a:solidFill>
                  <a:srgbClr val="000099"/>
                </a:solidFill>
              </a:rPr>
              <a:t>	</a:t>
            </a:r>
            <a:r>
              <a:rPr lang="en-US" sz="2000" dirty="0" smtClean="0">
                <a:solidFill>
                  <a:srgbClr val="000099"/>
                </a:solidFill>
              </a:rPr>
              <a:t>/</a:t>
            </a:r>
            <a:r>
              <a:rPr lang="en-US" sz="2000" dirty="0" smtClean="0">
                <a:solidFill>
                  <a:srgbClr val="000099"/>
                </a:solidFill>
              </a:rPr>
              <a:t>/  Do something with person  });</a:t>
            </a:r>
            <a:endParaRPr lang="en-US" sz="2000" dirty="0">
              <a:solidFill>
                <a:srgbClr val="000099"/>
              </a:solidFill>
            </a:endParaRPr>
          </a:p>
          <a:p>
            <a:endParaRPr lang="en-US" sz="2400" dirty="0"/>
          </a:p>
          <a:p>
            <a:pPr marL="457200" indent="-457200">
              <a:buFont typeface="Arial" pitchFamily="34" charset="0"/>
              <a:buChar char="•"/>
            </a:pPr>
            <a:r>
              <a:rPr lang="en-US" sz="2000" dirty="0" smtClean="0"/>
              <a:t>While the DB is busy getting the result, the thread is free to do whatever else might be useful – like take on another request</a:t>
            </a:r>
          </a:p>
          <a:p>
            <a:pPr marL="457200" indent="-457200">
              <a:buFont typeface="Arial" pitchFamily="34" charset="0"/>
              <a:buChar char="•"/>
            </a:pPr>
            <a:r>
              <a:rPr lang="en-US" sz="2000" dirty="0" smtClean="0"/>
              <a:t>Language like Ruby or Python would be </a:t>
            </a:r>
            <a:r>
              <a:rPr lang="en-US" sz="2000" b="1" dirty="0" smtClean="0">
                <a:solidFill>
                  <a:srgbClr val="FF0000"/>
                </a:solidFill>
              </a:rPr>
              <a:t>dead in the water </a:t>
            </a:r>
            <a:r>
              <a:rPr lang="en-US" sz="2000" dirty="0" smtClean="0"/>
              <a:t>at this point</a:t>
            </a:r>
          </a:p>
        </p:txBody>
      </p:sp>
    </p:spTree>
    <p:extLst>
      <p:ext uri="{BB962C8B-B14F-4D97-AF65-F5344CB8AC3E}">
        <p14:creationId xmlns:p14="http://schemas.microsoft.com/office/powerpoint/2010/main" val="1905141730"/>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Results In: </a:t>
            </a:r>
            <a:endParaRPr lang="en-US" dirty="0"/>
          </a:p>
        </p:txBody>
      </p:sp>
      <p:sp>
        <p:nvSpPr>
          <p:cNvPr id="13" name="Rectangle 12"/>
          <p:cNvSpPr/>
          <p:nvPr/>
        </p:nvSpPr>
        <p:spPr>
          <a:xfrm>
            <a:off x="533400" y="1676400"/>
            <a:ext cx="8305800" cy="4524315"/>
          </a:xfrm>
          <a:prstGeom prst="rect">
            <a:avLst/>
          </a:prstGeom>
        </p:spPr>
        <p:txBody>
          <a:bodyPr wrap="square">
            <a:spAutoFit/>
          </a:bodyPr>
          <a:lstStyle/>
          <a:p>
            <a:r>
              <a:rPr lang="en-US" sz="3200" dirty="0" smtClean="0"/>
              <a:t>Key Characteristics of </a:t>
            </a:r>
            <a:r>
              <a:rPr lang="en-US" sz="3200" dirty="0" err="1" smtClean="0"/>
              <a:t>NodeJS</a:t>
            </a:r>
            <a:r>
              <a:rPr lang="en-US" sz="3200" dirty="0" smtClean="0"/>
              <a:t>:</a:t>
            </a:r>
          </a:p>
          <a:p>
            <a:endParaRPr lang="en-US" sz="3200" dirty="0" smtClean="0"/>
          </a:p>
          <a:p>
            <a:pPr marL="457200" indent="-457200">
              <a:buFont typeface="Arial" pitchFamily="34" charset="0"/>
              <a:buChar char="•"/>
            </a:pPr>
            <a:r>
              <a:rPr lang="en-US" sz="2800" b="1" dirty="0" smtClean="0">
                <a:solidFill>
                  <a:srgbClr val="FF0000"/>
                </a:solidFill>
              </a:rPr>
              <a:t>Highly Concurrent </a:t>
            </a:r>
            <a:r>
              <a:rPr lang="en-US" sz="2800" dirty="0" smtClean="0"/>
              <a:t>– Allow multiple events to happen at the same time</a:t>
            </a:r>
          </a:p>
          <a:p>
            <a:pPr marL="457200" indent="-457200">
              <a:buFont typeface="Arial" pitchFamily="34" charset="0"/>
              <a:buChar char="•"/>
            </a:pPr>
            <a:r>
              <a:rPr lang="en-US" sz="2800" b="1" dirty="0" smtClean="0">
                <a:solidFill>
                  <a:srgbClr val="FF0000"/>
                </a:solidFill>
              </a:rPr>
              <a:t>Non-Blocking</a:t>
            </a:r>
            <a:r>
              <a:rPr lang="en-US" sz="2800" dirty="0" smtClean="0"/>
              <a:t> – One action does not block the progress of another action</a:t>
            </a:r>
          </a:p>
          <a:p>
            <a:pPr marL="457200" indent="-457200">
              <a:buFont typeface="Arial" pitchFamily="34" charset="0"/>
              <a:buChar char="•"/>
            </a:pPr>
            <a:r>
              <a:rPr lang="en-US" sz="2800" b="1" dirty="0" smtClean="0">
                <a:solidFill>
                  <a:srgbClr val="FF0000"/>
                </a:solidFill>
              </a:rPr>
              <a:t>Event Driven </a:t>
            </a:r>
            <a:r>
              <a:rPr lang="en-US" sz="2800" dirty="0" smtClean="0"/>
              <a:t>– Node achieves non-blocking, high concurrency using EVENTS (callbacks)</a:t>
            </a:r>
          </a:p>
          <a:p>
            <a:pPr marL="457200" indent="-457200">
              <a:buFont typeface="Arial" pitchFamily="34" charset="0"/>
              <a:buChar char="•"/>
            </a:pPr>
            <a:r>
              <a:rPr lang="en-US" sz="2800" b="1" dirty="0" smtClean="0">
                <a:solidFill>
                  <a:srgbClr val="FF0000"/>
                </a:solidFill>
              </a:rPr>
              <a:t>Light Weight </a:t>
            </a:r>
            <a:r>
              <a:rPr lang="en-US" sz="2800" dirty="0" smtClean="0"/>
              <a:t>– only use components you need.  Modular and highly scalable</a:t>
            </a:r>
          </a:p>
        </p:txBody>
      </p:sp>
    </p:spTree>
    <p:extLst>
      <p:ext uri="{BB962C8B-B14F-4D97-AF65-F5344CB8AC3E}">
        <p14:creationId xmlns:p14="http://schemas.microsoft.com/office/powerpoint/2010/main" val="2544171987"/>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Appreciating </a:t>
            </a:r>
            <a:r>
              <a:rPr lang="en-US" dirty="0" err="1" smtClean="0"/>
              <a:t>NodeJS</a:t>
            </a:r>
            <a:endParaRPr lang="en-US" dirty="0"/>
          </a:p>
        </p:txBody>
      </p:sp>
      <p:sp>
        <p:nvSpPr>
          <p:cNvPr id="13" name="Rectangle 12"/>
          <p:cNvSpPr/>
          <p:nvPr/>
        </p:nvSpPr>
        <p:spPr>
          <a:xfrm>
            <a:off x="533400" y="1676400"/>
            <a:ext cx="8305800" cy="4832092"/>
          </a:xfrm>
          <a:prstGeom prst="rect">
            <a:avLst/>
          </a:prstGeom>
        </p:spPr>
        <p:txBody>
          <a:bodyPr wrap="square">
            <a:spAutoFit/>
          </a:bodyPr>
          <a:lstStyle/>
          <a:p>
            <a:r>
              <a:rPr lang="en-US" sz="3200" dirty="0" err="1" smtClean="0"/>
              <a:t>NodeJS</a:t>
            </a:r>
            <a:r>
              <a:rPr lang="en-US" sz="3200" dirty="0" smtClean="0"/>
              <a:t> is </a:t>
            </a:r>
            <a:r>
              <a:rPr lang="en-US" sz="3200" b="1" dirty="0">
                <a:solidFill>
                  <a:srgbClr val="FF0000"/>
                </a:solidFill>
              </a:rPr>
              <a:t>H</a:t>
            </a:r>
            <a:r>
              <a:rPr lang="en-US" sz="3200" b="1" dirty="0" smtClean="0">
                <a:solidFill>
                  <a:srgbClr val="FF0000"/>
                </a:solidFill>
              </a:rPr>
              <a:t>ighly Concurrent</a:t>
            </a:r>
            <a:r>
              <a:rPr lang="en-US" sz="3200" dirty="0" smtClean="0"/>
              <a:t>:</a:t>
            </a:r>
          </a:p>
          <a:p>
            <a:endParaRPr lang="en-US" sz="2800" dirty="0" smtClean="0"/>
          </a:p>
          <a:p>
            <a:pPr marL="342900" indent="-342900">
              <a:buFont typeface="Arial" pitchFamily="34" charset="0"/>
              <a:buChar char="•"/>
            </a:pPr>
            <a:r>
              <a:rPr lang="en-US" sz="2400" dirty="0" err="1" smtClean="0"/>
              <a:t>NodeJS</a:t>
            </a:r>
            <a:r>
              <a:rPr lang="en-US" sz="2400" dirty="0" smtClean="0"/>
              <a:t> can run </a:t>
            </a:r>
            <a:r>
              <a:rPr lang="en-US" sz="2400" b="1" dirty="0" smtClean="0">
                <a:solidFill>
                  <a:srgbClr val="FF0000"/>
                </a:solidFill>
              </a:rPr>
              <a:t>multiple code paths in parallel </a:t>
            </a:r>
            <a:r>
              <a:rPr lang="en-US" sz="2400" dirty="0" smtClean="0"/>
              <a:t>and hence handle many </a:t>
            </a:r>
            <a:r>
              <a:rPr lang="en-US" sz="2400" b="1" dirty="0" smtClean="0">
                <a:solidFill>
                  <a:srgbClr val="FF0000"/>
                </a:solidFill>
              </a:rPr>
              <a:t>concurrent</a:t>
            </a:r>
            <a:r>
              <a:rPr lang="en-US" sz="2400" dirty="0" smtClean="0"/>
              <a:t> users and very </a:t>
            </a:r>
            <a:r>
              <a:rPr lang="en-US" sz="2400" b="1" dirty="0" smtClean="0">
                <a:solidFill>
                  <a:srgbClr val="FF0000"/>
                </a:solidFill>
              </a:rPr>
              <a:t>high I/O</a:t>
            </a:r>
          </a:p>
          <a:p>
            <a:pPr marL="342900" indent="-342900">
              <a:buFont typeface="Arial" pitchFamily="34" charset="0"/>
              <a:buChar char="•"/>
            </a:pPr>
            <a:r>
              <a:rPr lang="en-US" sz="2400" dirty="0" smtClean="0"/>
              <a:t>Java will spawn a new thread for each connection – threading is expensive ~15MB memory per  (threads/ device)</a:t>
            </a:r>
          </a:p>
          <a:p>
            <a:pPr marL="342900" indent="-342900">
              <a:buFont typeface="Arial" pitchFamily="34" charset="0"/>
              <a:buChar char="•"/>
            </a:pPr>
            <a:r>
              <a:rPr lang="en-US" sz="2400" dirty="0" smtClean="0"/>
              <a:t>Ruby, Python and PHP do not have threads</a:t>
            </a:r>
          </a:p>
          <a:p>
            <a:pPr marL="342900" indent="-342900">
              <a:buFont typeface="Arial" pitchFamily="34" charset="0"/>
              <a:buChar char="•"/>
            </a:pPr>
            <a:r>
              <a:rPr lang="en-US" sz="2400" dirty="0" err="1" smtClean="0"/>
              <a:t>NodeJS</a:t>
            </a:r>
            <a:r>
              <a:rPr lang="en-US" sz="2400" dirty="0" smtClean="0"/>
              <a:t> can handle millions of </a:t>
            </a:r>
            <a:r>
              <a:rPr lang="en-US" sz="2400" b="1" dirty="0" smtClean="0">
                <a:solidFill>
                  <a:srgbClr val="FF0000"/>
                </a:solidFill>
              </a:rPr>
              <a:t>concurrent</a:t>
            </a:r>
            <a:r>
              <a:rPr lang="en-US" sz="2400" dirty="0" smtClean="0"/>
              <a:t> requests on a single process</a:t>
            </a:r>
          </a:p>
          <a:p>
            <a:pPr marL="342900" indent="-342900">
              <a:buFont typeface="Arial" pitchFamily="34" charset="0"/>
              <a:buChar char="•"/>
            </a:pPr>
            <a:r>
              <a:rPr lang="en-US" sz="2400" dirty="0" err="1"/>
              <a:t>NodeJS</a:t>
            </a:r>
            <a:r>
              <a:rPr lang="en-US" sz="2400" dirty="0" smtClean="0"/>
              <a:t> is single threaded, but can run </a:t>
            </a:r>
            <a:r>
              <a:rPr lang="en-US" sz="2400" b="1" dirty="0" smtClean="0">
                <a:solidFill>
                  <a:srgbClr val="FF0000"/>
                </a:solidFill>
              </a:rPr>
              <a:t>multiple code paths in parallel</a:t>
            </a:r>
            <a:r>
              <a:rPr lang="en-US" sz="2400" dirty="0" smtClean="0"/>
              <a:t> because of </a:t>
            </a:r>
            <a:r>
              <a:rPr lang="en-US" sz="2400" b="1" dirty="0" smtClean="0">
                <a:solidFill>
                  <a:srgbClr val="FF0000"/>
                </a:solidFill>
              </a:rPr>
              <a:t>Events</a:t>
            </a:r>
            <a:r>
              <a:rPr lang="en-US" sz="2400" dirty="0" smtClean="0"/>
              <a:t> (callbacks)</a:t>
            </a:r>
            <a:endParaRPr lang="en-US" sz="2400" dirty="0"/>
          </a:p>
          <a:p>
            <a:endParaRPr lang="en-US" sz="3200" dirty="0" smtClean="0"/>
          </a:p>
        </p:txBody>
      </p:sp>
    </p:spTree>
    <p:extLst>
      <p:ext uri="{BB962C8B-B14F-4D97-AF65-F5344CB8AC3E}">
        <p14:creationId xmlns:p14="http://schemas.microsoft.com/office/powerpoint/2010/main" val="434529697"/>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Appreciating </a:t>
            </a:r>
            <a:r>
              <a:rPr lang="en-US" dirty="0" err="1" smtClean="0"/>
              <a:t>NodeJS</a:t>
            </a:r>
            <a:endParaRPr lang="en-US" dirty="0"/>
          </a:p>
        </p:txBody>
      </p:sp>
      <p:sp>
        <p:nvSpPr>
          <p:cNvPr id="3" name="TextBox 2"/>
          <p:cNvSpPr txBox="1"/>
          <p:nvPr/>
        </p:nvSpPr>
        <p:spPr>
          <a:xfrm>
            <a:off x="609600" y="1524000"/>
            <a:ext cx="8001000" cy="5016758"/>
          </a:xfrm>
          <a:prstGeom prst="rect">
            <a:avLst/>
          </a:prstGeom>
          <a:noFill/>
        </p:spPr>
        <p:txBody>
          <a:bodyPr wrap="square" rtlCol="0">
            <a:spAutoFit/>
          </a:bodyPr>
          <a:lstStyle/>
          <a:p>
            <a:pPr algn="ctr"/>
            <a:r>
              <a:rPr lang="en-US" sz="3200" b="1" dirty="0" smtClean="0"/>
              <a:t>Performance achieved by </a:t>
            </a:r>
            <a:r>
              <a:rPr lang="en-US" sz="3200" b="1" dirty="0" err="1" smtClean="0"/>
              <a:t>Walmart</a:t>
            </a:r>
            <a:r>
              <a:rPr lang="en-US" sz="3200" b="1" dirty="0" smtClean="0"/>
              <a:t>:</a:t>
            </a:r>
          </a:p>
          <a:p>
            <a:endParaRPr lang="en-US" sz="3200" b="1" dirty="0"/>
          </a:p>
          <a:p>
            <a:pPr marL="457200" indent="-457200">
              <a:buFont typeface="Arial" pitchFamily="34" charset="0"/>
              <a:buChar char="•"/>
            </a:pPr>
            <a:r>
              <a:rPr lang="en-US" sz="3200" dirty="0" smtClean="0"/>
              <a:t>Doubled the number of requests per second and reduced the response time by 35%</a:t>
            </a:r>
          </a:p>
          <a:p>
            <a:pPr marL="457200" indent="-457200">
              <a:buFont typeface="Arial" pitchFamily="34" charset="0"/>
              <a:buChar char="•"/>
            </a:pPr>
            <a:endParaRPr lang="en-US" sz="3200" dirty="0"/>
          </a:p>
          <a:p>
            <a:pPr marL="457200" indent="-457200">
              <a:buFont typeface="Arial" pitchFamily="34" charset="0"/>
              <a:buChar char="•"/>
            </a:pPr>
            <a:r>
              <a:rPr lang="en-US" sz="3200" dirty="0" smtClean="0"/>
              <a:t>So confident in the performance on </a:t>
            </a:r>
            <a:r>
              <a:rPr lang="en-US" sz="3200" dirty="0" err="1" smtClean="0"/>
              <a:t>NodeJS</a:t>
            </a:r>
            <a:r>
              <a:rPr lang="en-US" sz="3200" dirty="0" smtClean="0"/>
              <a:t>, released the Node platform on black Friday</a:t>
            </a:r>
          </a:p>
          <a:p>
            <a:endParaRPr lang="en-US" sz="3200" b="1" dirty="0"/>
          </a:p>
          <a:p>
            <a:pPr algn="ctr"/>
            <a:r>
              <a:rPr lang="en-US" sz="3200" b="1" dirty="0" smtClean="0">
                <a:solidFill>
                  <a:srgbClr val="FF0000"/>
                </a:solidFill>
              </a:rPr>
              <a:t>Highly Concurrent</a:t>
            </a:r>
            <a:r>
              <a:rPr lang="en-US" sz="3200" b="1" dirty="0" smtClean="0"/>
              <a:t>, </a:t>
            </a:r>
            <a:r>
              <a:rPr lang="en-US" sz="3200" b="1" dirty="0" smtClean="0">
                <a:solidFill>
                  <a:srgbClr val="FF0000"/>
                </a:solidFill>
              </a:rPr>
              <a:t>Non-blocking</a:t>
            </a:r>
            <a:r>
              <a:rPr lang="en-US" sz="3200" b="1" dirty="0" smtClean="0"/>
              <a:t>, </a:t>
            </a:r>
            <a:r>
              <a:rPr lang="en-US" sz="3200" b="1" dirty="0" smtClean="0">
                <a:solidFill>
                  <a:srgbClr val="FF0000"/>
                </a:solidFill>
              </a:rPr>
              <a:t>Event Driven </a:t>
            </a:r>
            <a:r>
              <a:rPr lang="en-US" sz="3200" b="1" dirty="0" smtClean="0"/>
              <a:t>Architecture</a:t>
            </a:r>
          </a:p>
        </p:txBody>
      </p:sp>
    </p:spTree>
    <p:extLst>
      <p:ext uri="{BB962C8B-B14F-4D97-AF65-F5344CB8AC3E}">
        <p14:creationId xmlns:p14="http://schemas.microsoft.com/office/powerpoint/2010/main" val="142217182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Appreciating </a:t>
            </a:r>
            <a:r>
              <a:rPr lang="en-US" dirty="0" err="1" smtClean="0"/>
              <a:t>NodeJS</a:t>
            </a:r>
            <a:endParaRPr lang="en-US" dirty="0"/>
          </a:p>
        </p:txBody>
      </p:sp>
      <p:sp>
        <p:nvSpPr>
          <p:cNvPr id="3" name="TextBox 2"/>
          <p:cNvSpPr txBox="1"/>
          <p:nvPr/>
        </p:nvSpPr>
        <p:spPr>
          <a:xfrm>
            <a:off x="685800" y="1628775"/>
            <a:ext cx="8001000" cy="4524315"/>
          </a:xfrm>
          <a:prstGeom prst="rect">
            <a:avLst/>
          </a:prstGeom>
          <a:noFill/>
        </p:spPr>
        <p:txBody>
          <a:bodyPr wrap="square" rtlCol="0">
            <a:spAutoFit/>
          </a:bodyPr>
          <a:lstStyle/>
          <a:p>
            <a:r>
              <a:rPr lang="en-US" sz="3200" b="1" dirty="0" smtClean="0">
                <a:solidFill>
                  <a:srgbClr val="FF0000"/>
                </a:solidFill>
              </a:rPr>
              <a:t>Enterprise</a:t>
            </a:r>
            <a:r>
              <a:rPr lang="en-US" sz="3200" b="1" dirty="0" smtClean="0"/>
              <a:t> companies using Node.JS:</a:t>
            </a:r>
          </a:p>
          <a:p>
            <a:pPr marL="457200" indent="-457200">
              <a:buFont typeface="Arial" pitchFamily="34" charset="0"/>
              <a:buChar char="•"/>
            </a:pPr>
            <a:r>
              <a:rPr lang="en-US" sz="3200" b="1" dirty="0" smtClean="0">
                <a:solidFill>
                  <a:srgbClr val="000099"/>
                </a:solidFill>
              </a:rPr>
              <a:t>Netflix</a:t>
            </a:r>
          </a:p>
          <a:p>
            <a:pPr marL="457200" indent="-457200">
              <a:buFont typeface="Arial" pitchFamily="34" charset="0"/>
              <a:buChar char="•"/>
            </a:pPr>
            <a:r>
              <a:rPr lang="en-US" sz="3200" b="1" dirty="0" err="1" smtClean="0">
                <a:solidFill>
                  <a:srgbClr val="000099"/>
                </a:solidFill>
              </a:rPr>
              <a:t>Groupon</a:t>
            </a:r>
            <a:endParaRPr lang="en-US" sz="3200" b="1" dirty="0" smtClean="0">
              <a:solidFill>
                <a:srgbClr val="000099"/>
              </a:solidFill>
            </a:endParaRPr>
          </a:p>
          <a:p>
            <a:pPr marL="457200" indent="-457200">
              <a:buFont typeface="Arial" pitchFamily="34" charset="0"/>
              <a:buChar char="•"/>
            </a:pPr>
            <a:r>
              <a:rPr lang="en-US" sz="3200" b="1" dirty="0" smtClean="0">
                <a:solidFill>
                  <a:srgbClr val="000099"/>
                </a:solidFill>
              </a:rPr>
              <a:t>SAP</a:t>
            </a:r>
          </a:p>
          <a:p>
            <a:pPr marL="457200" indent="-457200">
              <a:buFont typeface="Arial" pitchFamily="34" charset="0"/>
              <a:buChar char="•"/>
            </a:pPr>
            <a:r>
              <a:rPr lang="en-US" sz="3200" b="1" dirty="0" smtClean="0">
                <a:solidFill>
                  <a:srgbClr val="000099"/>
                </a:solidFill>
              </a:rPr>
              <a:t>LinkedIn</a:t>
            </a:r>
          </a:p>
          <a:p>
            <a:pPr marL="457200" indent="-457200">
              <a:buFont typeface="Arial" pitchFamily="34" charset="0"/>
              <a:buChar char="•"/>
            </a:pPr>
            <a:r>
              <a:rPr lang="en-US" sz="3200" b="1" dirty="0" smtClean="0">
                <a:solidFill>
                  <a:srgbClr val="000099"/>
                </a:solidFill>
              </a:rPr>
              <a:t>Microsoft</a:t>
            </a:r>
          </a:p>
          <a:p>
            <a:pPr marL="457200" indent="-457200">
              <a:buFont typeface="Arial" pitchFamily="34" charset="0"/>
              <a:buChar char="•"/>
            </a:pPr>
            <a:r>
              <a:rPr lang="en-US" sz="3200" b="1" dirty="0" smtClean="0">
                <a:solidFill>
                  <a:srgbClr val="000099"/>
                </a:solidFill>
              </a:rPr>
              <a:t>Yahoo!</a:t>
            </a:r>
          </a:p>
          <a:p>
            <a:pPr marL="457200" indent="-457200">
              <a:buFont typeface="Arial" pitchFamily="34" charset="0"/>
              <a:buChar char="•"/>
            </a:pPr>
            <a:r>
              <a:rPr lang="en-US" sz="3200" b="1" dirty="0" err="1" smtClean="0">
                <a:solidFill>
                  <a:srgbClr val="000099"/>
                </a:solidFill>
              </a:rPr>
              <a:t>Walmart</a:t>
            </a:r>
            <a:endParaRPr lang="en-US" sz="3200" b="1" dirty="0" smtClean="0">
              <a:solidFill>
                <a:srgbClr val="000099"/>
              </a:solidFill>
            </a:endParaRPr>
          </a:p>
          <a:p>
            <a:pPr marL="457200" indent="-457200">
              <a:buFont typeface="Arial" pitchFamily="34" charset="0"/>
              <a:buChar char="•"/>
            </a:pPr>
            <a:r>
              <a:rPr lang="en-US" sz="3200" b="1" dirty="0" err="1" smtClean="0">
                <a:solidFill>
                  <a:srgbClr val="000099"/>
                </a:solidFill>
              </a:rPr>
              <a:t>Paypal</a:t>
            </a:r>
            <a:endParaRPr lang="en-US" sz="3200" b="1" dirty="0">
              <a:solidFill>
                <a:srgbClr val="000099"/>
              </a:solidFill>
            </a:endParaRPr>
          </a:p>
        </p:txBody>
      </p:sp>
      <p:sp>
        <p:nvSpPr>
          <p:cNvPr id="4" name="TextBox 3"/>
          <p:cNvSpPr txBox="1"/>
          <p:nvPr/>
        </p:nvSpPr>
        <p:spPr>
          <a:xfrm>
            <a:off x="3657600" y="3505200"/>
            <a:ext cx="49530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smtClean="0"/>
              <a:t>Don’t forget, </a:t>
            </a:r>
            <a:r>
              <a:rPr lang="en-US" sz="2400" dirty="0" err="1" smtClean="0"/>
              <a:t>NodeJS</a:t>
            </a:r>
            <a:r>
              <a:rPr lang="en-US" sz="2400" dirty="0" smtClean="0"/>
              <a:t> is completely open source and loved by </a:t>
            </a:r>
            <a:r>
              <a:rPr lang="en-US" sz="2400" b="1" dirty="0" smtClean="0">
                <a:solidFill>
                  <a:srgbClr val="FF0000"/>
                </a:solidFill>
              </a:rPr>
              <a:t>startups</a:t>
            </a:r>
            <a:r>
              <a:rPr lang="en-US" sz="2400" dirty="0" smtClean="0"/>
              <a:t> due to its ability to rapidly prototype</a:t>
            </a:r>
            <a:endParaRPr lang="en-US" sz="2400" dirty="0"/>
          </a:p>
        </p:txBody>
      </p:sp>
    </p:spTree>
    <p:extLst>
      <p:ext uri="{BB962C8B-B14F-4D97-AF65-F5344CB8AC3E}">
        <p14:creationId xmlns:p14="http://schemas.microsoft.com/office/powerpoint/2010/main" val="3426184354"/>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Why </a:t>
            </a:r>
            <a:r>
              <a:rPr lang="en-US" dirty="0" err="1" smtClean="0"/>
              <a:t>NodeJS</a:t>
            </a:r>
            <a:endParaRPr lang="en-US" dirty="0"/>
          </a:p>
        </p:txBody>
      </p:sp>
      <p:sp>
        <p:nvSpPr>
          <p:cNvPr id="13" name="Rectangle 12"/>
          <p:cNvSpPr/>
          <p:nvPr/>
        </p:nvSpPr>
        <p:spPr>
          <a:xfrm>
            <a:off x="457200" y="1752600"/>
            <a:ext cx="8458200" cy="3046988"/>
          </a:xfrm>
          <a:prstGeom prst="rect">
            <a:avLst/>
          </a:prstGeom>
        </p:spPr>
        <p:txBody>
          <a:bodyPr wrap="square">
            <a:spAutoFit/>
          </a:bodyPr>
          <a:lstStyle/>
          <a:p>
            <a:r>
              <a:rPr lang="en-US" sz="1600" dirty="0" err="1" smtClean="0"/>
              <a:t>NodeJS</a:t>
            </a:r>
            <a:r>
              <a:rPr lang="en-US" sz="1600" dirty="0" smtClean="0"/>
              <a:t> is </a:t>
            </a:r>
            <a:r>
              <a:rPr lang="en-US" sz="1600" b="1" dirty="0">
                <a:solidFill>
                  <a:srgbClr val="FF0000"/>
                </a:solidFill>
              </a:rPr>
              <a:t>Light </a:t>
            </a:r>
            <a:r>
              <a:rPr lang="en-US" sz="1600" b="1" dirty="0" smtClean="0">
                <a:solidFill>
                  <a:srgbClr val="FF0000"/>
                </a:solidFill>
              </a:rPr>
              <a:t>Weight,</a:t>
            </a:r>
            <a:r>
              <a:rPr lang="en-US" sz="1600" dirty="0" smtClean="0"/>
              <a:t> </a:t>
            </a:r>
            <a:r>
              <a:rPr lang="en-US" sz="1600" b="1" dirty="0" smtClean="0">
                <a:solidFill>
                  <a:srgbClr val="FF0000"/>
                </a:solidFill>
              </a:rPr>
              <a:t>Modular </a:t>
            </a:r>
            <a:r>
              <a:rPr lang="en-US" sz="1600" dirty="0" smtClean="0"/>
              <a:t>and </a:t>
            </a:r>
            <a:r>
              <a:rPr lang="en-US" sz="1600" b="1" dirty="0" smtClean="0">
                <a:solidFill>
                  <a:srgbClr val="FF0000"/>
                </a:solidFill>
              </a:rPr>
              <a:t>Extensible</a:t>
            </a:r>
            <a:r>
              <a:rPr lang="en-US" sz="1600" dirty="0" smtClean="0"/>
              <a:t>:</a:t>
            </a:r>
          </a:p>
          <a:p>
            <a:endParaRPr lang="en-US" sz="1600" dirty="0" smtClean="0"/>
          </a:p>
          <a:p>
            <a:pPr marL="342900" indent="-342900">
              <a:buFont typeface="Arial" pitchFamily="34" charset="0"/>
              <a:buChar char="•"/>
            </a:pPr>
            <a:endParaRPr lang="en-US" sz="1600" dirty="0" smtClean="0"/>
          </a:p>
          <a:p>
            <a:pPr marL="342900" indent="-342900">
              <a:buFont typeface="Arial" pitchFamily="34" charset="0"/>
              <a:buChar char="•"/>
            </a:pPr>
            <a:r>
              <a:rPr lang="en-US" sz="1600" dirty="0" smtClean="0"/>
              <a:t>Node is a </a:t>
            </a:r>
            <a:r>
              <a:rPr lang="en-US" sz="1600" b="1" dirty="0">
                <a:solidFill>
                  <a:srgbClr val="000099"/>
                </a:solidFill>
              </a:rPr>
              <a:t>Composition</a:t>
            </a:r>
            <a:r>
              <a:rPr lang="en-US" sz="1600" dirty="0"/>
              <a:t> </a:t>
            </a:r>
            <a:r>
              <a:rPr lang="en-US" sz="1600" dirty="0" smtClean="0"/>
              <a:t>framework that </a:t>
            </a:r>
            <a:r>
              <a:rPr lang="en-US" sz="1600" dirty="0"/>
              <a:t>provides you with </a:t>
            </a:r>
            <a:r>
              <a:rPr lang="en-US" sz="1600" dirty="0" smtClean="0"/>
              <a:t> </a:t>
            </a:r>
            <a:r>
              <a:rPr lang="en-US" sz="1600" b="1" dirty="0">
                <a:solidFill>
                  <a:srgbClr val="000099"/>
                </a:solidFill>
              </a:rPr>
              <a:t>building blocks </a:t>
            </a:r>
            <a:r>
              <a:rPr lang="en-US" sz="1600" dirty="0"/>
              <a:t>and </a:t>
            </a:r>
            <a:r>
              <a:rPr lang="en-US" sz="1600" b="1" dirty="0" smtClean="0">
                <a:solidFill>
                  <a:srgbClr val="000099"/>
                </a:solidFill>
              </a:rPr>
              <a:t>flexibility</a:t>
            </a:r>
            <a:r>
              <a:rPr lang="en-US" sz="1600" dirty="0"/>
              <a:t>.  Only use the </a:t>
            </a:r>
            <a:r>
              <a:rPr lang="en-US" sz="1600" dirty="0" smtClean="0"/>
              <a:t>modules </a:t>
            </a:r>
            <a:r>
              <a:rPr lang="en-US" sz="1600" dirty="0"/>
              <a:t>you </a:t>
            </a:r>
            <a:r>
              <a:rPr lang="en-US" sz="1600" dirty="0" smtClean="0"/>
              <a:t>need &gt;&gt;  </a:t>
            </a:r>
            <a:r>
              <a:rPr lang="en-US" sz="1600" b="1" dirty="0">
                <a:solidFill>
                  <a:srgbClr val="FF0000"/>
                </a:solidFill>
              </a:rPr>
              <a:t>Light </a:t>
            </a:r>
            <a:r>
              <a:rPr lang="en-US" sz="1600" b="1" dirty="0" smtClean="0">
                <a:solidFill>
                  <a:srgbClr val="FF0000"/>
                </a:solidFill>
              </a:rPr>
              <a:t>Weight</a:t>
            </a:r>
          </a:p>
          <a:p>
            <a:pPr marL="342900" indent="-342900">
              <a:buFont typeface="Arial" pitchFamily="34" charset="0"/>
              <a:buChar char="•"/>
            </a:pPr>
            <a:r>
              <a:rPr lang="en-US" sz="1600" dirty="0" smtClean="0"/>
              <a:t>Ruby is an </a:t>
            </a:r>
            <a:r>
              <a:rPr lang="en-US" sz="1600" b="1" dirty="0">
                <a:solidFill>
                  <a:srgbClr val="000099"/>
                </a:solidFill>
              </a:rPr>
              <a:t>Opinionated</a:t>
            </a:r>
            <a:r>
              <a:rPr lang="en-US" sz="1600" dirty="0">
                <a:solidFill>
                  <a:srgbClr val="000099"/>
                </a:solidFill>
              </a:rPr>
              <a:t> </a:t>
            </a:r>
            <a:r>
              <a:rPr lang="en-US" sz="1600" dirty="0" smtClean="0"/>
              <a:t>framework.  Get all components and an opinion how they should work together &gt;&gt;  </a:t>
            </a:r>
            <a:r>
              <a:rPr lang="en-US" sz="1600" b="1" dirty="0" smtClean="0">
                <a:solidFill>
                  <a:srgbClr val="FF0000"/>
                </a:solidFill>
              </a:rPr>
              <a:t>Heavy </a:t>
            </a:r>
          </a:p>
          <a:p>
            <a:pPr marL="342900" indent="-342900">
              <a:buFont typeface="Arial" pitchFamily="34" charset="0"/>
              <a:buChar char="•"/>
            </a:pPr>
            <a:r>
              <a:rPr lang="en-US" sz="1600" dirty="0" smtClean="0"/>
              <a:t>Simple components (</a:t>
            </a:r>
            <a:r>
              <a:rPr lang="en-US" sz="1600" b="1" dirty="0" smtClean="0">
                <a:solidFill>
                  <a:srgbClr val="FF0000"/>
                </a:solidFill>
              </a:rPr>
              <a:t>modules and packages</a:t>
            </a:r>
            <a:r>
              <a:rPr lang="en-US" sz="1600" dirty="0" smtClean="0"/>
              <a:t>) available on NPM can be used together to quickly build applications &gt;&gt;  </a:t>
            </a:r>
            <a:r>
              <a:rPr lang="en-US" sz="1600" b="1" dirty="0" smtClean="0">
                <a:solidFill>
                  <a:srgbClr val="FF0000"/>
                </a:solidFill>
              </a:rPr>
              <a:t>Modular</a:t>
            </a:r>
          </a:p>
          <a:p>
            <a:pPr marL="342900" indent="-342900">
              <a:buFont typeface="Arial" pitchFamily="34" charset="0"/>
              <a:buChar char="•"/>
            </a:pPr>
            <a:r>
              <a:rPr lang="en-US" sz="1600" b="1" dirty="0" smtClean="0">
                <a:solidFill>
                  <a:srgbClr val="FF0000"/>
                </a:solidFill>
              </a:rPr>
              <a:t>Modularity</a:t>
            </a:r>
            <a:r>
              <a:rPr lang="en-US" sz="1600" dirty="0" smtClean="0"/>
              <a:t> makes it easy to add on new modules and new features.  Very </a:t>
            </a:r>
            <a:r>
              <a:rPr lang="en-US" sz="1600" b="1" dirty="0">
                <a:solidFill>
                  <a:srgbClr val="FF0000"/>
                </a:solidFill>
              </a:rPr>
              <a:t>E</a:t>
            </a:r>
            <a:r>
              <a:rPr lang="en-US" sz="1600" b="1" dirty="0" smtClean="0">
                <a:solidFill>
                  <a:srgbClr val="FF0000"/>
                </a:solidFill>
              </a:rPr>
              <a:t>xtensible</a:t>
            </a:r>
          </a:p>
          <a:p>
            <a:pPr marL="342900" indent="-342900">
              <a:buFont typeface="Arial" pitchFamily="34" charset="0"/>
              <a:buChar char="•"/>
            </a:pPr>
            <a:endParaRPr lang="en-US" sz="1600" dirty="0"/>
          </a:p>
          <a:p>
            <a:r>
              <a:rPr lang="en-US" sz="1600" dirty="0" smtClean="0"/>
              <a:t>	</a:t>
            </a:r>
          </a:p>
        </p:txBody>
      </p:sp>
    </p:spTree>
    <p:extLst>
      <p:ext uri="{BB962C8B-B14F-4D97-AF65-F5344CB8AC3E}">
        <p14:creationId xmlns:p14="http://schemas.microsoft.com/office/powerpoint/2010/main" val="946885153"/>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Why </a:t>
            </a:r>
            <a:r>
              <a:rPr lang="en-US" dirty="0" err="1" smtClean="0"/>
              <a:t>NodeJS</a:t>
            </a:r>
            <a:endParaRPr lang="en-US" dirty="0"/>
          </a:p>
        </p:txBody>
      </p:sp>
      <p:sp>
        <p:nvSpPr>
          <p:cNvPr id="13" name="Rectangle 12"/>
          <p:cNvSpPr/>
          <p:nvPr/>
        </p:nvSpPr>
        <p:spPr>
          <a:xfrm>
            <a:off x="533400" y="1676400"/>
            <a:ext cx="8305800" cy="2800767"/>
          </a:xfrm>
          <a:prstGeom prst="rect">
            <a:avLst/>
          </a:prstGeom>
        </p:spPr>
        <p:txBody>
          <a:bodyPr wrap="square">
            <a:spAutoFit/>
          </a:bodyPr>
          <a:lstStyle/>
          <a:p>
            <a:r>
              <a:rPr lang="en-US" sz="3200" dirty="0" smtClean="0"/>
              <a:t>Other great benefits of </a:t>
            </a:r>
            <a:r>
              <a:rPr lang="en-US" sz="3200" dirty="0" err="1" smtClean="0"/>
              <a:t>NodeJS</a:t>
            </a:r>
            <a:r>
              <a:rPr lang="en-US" sz="3200" dirty="0" smtClean="0"/>
              <a:t>:</a:t>
            </a:r>
          </a:p>
          <a:p>
            <a:endParaRPr lang="en-US" sz="3200" dirty="0" smtClean="0"/>
          </a:p>
          <a:p>
            <a:pPr marL="457200" indent="-457200">
              <a:buFont typeface="Arial" pitchFamily="34" charset="0"/>
              <a:buChar char="•"/>
            </a:pPr>
            <a:r>
              <a:rPr lang="en-US" sz="2800" b="1" dirty="0" smtClean="0"/>
              <a:t>Very platform independent – </a:t>
            </a:r>
            <a:r>
              <a:rPr lang="en-US" sz="2800" dirty="0" smtClean="0"/>
              <a:t>Installs on Windows, OS X, and Linux no problems at all</a:t>
            </a:r>
          </a:p>
          <a:p>
            <a:pPr marL="457200" indent="-457200">
              <a:buFont typeface="Arial" pitchFamily="34" charset="0"/>
              <a:buChar char="•"/>
            </a:pPr>
            <a:r>
              <a:rPr lang="en-US" sz="2800" b="1" dirty="0" smtClean="0"/>
              <a:t>Spin up a functioning server </a:t>
            </a:r>
            <a:r>
              <a:rPr lang="en-US" sz="2800" dirty="0" smtClean="0"/>
              <a:t>on any operating system in a matter of minutes or seconds!</a:t>
            </a:r>
          </a:p>
        </p:txBody>
      </p:sp>
    </p:spTree>
    <p:extLst>
      <p:ext uri="{BB962C8B-B14F-4D97-AF65-F5344CB8AC3E}">
        <p14:creationId xmlns:p14="http://schemas.microsoft.com/office/powerpoint/2010/main" val="370816480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0" dirty="0"/>
              <a:t>Node.js </a:t>
            </a:r>
            <a:r>
              <a:rPr spc="135" dirty="0"/>
              <a:t>Project </a:t>
            </a:r>
            <a:r>
              <a:rPr spc="210" dirty="0"/>
              <a:t>on</a:t>
            </a:r>
            <a:r>
              <a:rPr spc="65" dirty="0"/>
              <a:t> </a:t>
            </a:r>
            <a:r>
              <a:rPr spc="200" dirty="0">
                <a:hlinkClick r:id="rId2"/>
              </a:rPr>
              <a:t>www.ohloh.net</a:t>
            </a:r>
          </a:p>
        </p:txBody>
      </p:sp>
      <p:sp>
        <p:nvSpPr>
          <p:cNvPr id="3" name="object 3"/>
          <p:cNvSpPr/>
          <p:nvPr/>
        </p:nvSpPr>
        <p:spPr>
          <a:xfrm>
            <a:off x="762000" y="1539239"/>
            <a:ext cx="7924800" cy="45872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4600307"/>
      </p:ext>
    </p:extLst>
  </p:cSld>
  <p:clrMapOvr>
    <a:masterClrMapping/>
  </p:clrMapOvr>
  <p:transition xmlns:p14="http://schemas.microsoft.com/office/powerpoint/2010/mai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0" dirty="0"/>
              <a:t>Node.js </a:t>
            </a:r>
            <a:r>
              <a:rPr spc="170" dirty="0"/>
              <a:t>Server</a:t>
            </a:r>
            <a:r>
              <a:rPr spc="35" dirty="0"/>
              <a:t> </a:t>
            </a:r>
            <a:r>
              <a:rPr spc="229" dirty="0"/>
              <a:t>(2009)</a:t>
            </a:r>
          </a:p>
        </p:txBody>
      </p:sp>
      <p:sp>
        <p:nvSpPr>
          <p:cNvPr id="3" name="object 3"/>
          <p:cNvSpPr/>
          <p:nvPr/>
        </p:nvSpPr>
        <p:spPr>
          <a:xfrm>
            <a:off x="1097280" y="1371600"/>
            <a:ext cx="7132320" cy="3429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5260" y="4999990"/>
            <a:ext cx="3992880" cy="713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67849295"/>
      </p:ext>
    </p:extLst>
  </p:cSld>
  <p:clrMapOvr>
    <a:masterClrMapping/>
  </p:clrMapOvr>
  <p:transition xmlns:p14="http://schemas.microsoft.com/office/powerpoint/2010/mai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Why </a:t>
            </a:r>
            <a:r>
              <a:rPr lang="en-US" dirty="0" err="1" smtClean="0"/>
              <a:t>NodeJS</a:t>
            </a:r>
            <a:endParaRPr lang="en-US" dirty="0"/>
          </a:p>
        </p:txBody>
      </p:sp>
      <p:sp>
        <p:nvSpPr>
          <p:cNvPr id="3" name="TextBox 2"/>
          <p:cNvSpPr txBox="1"/>
          <p:nvPr/>
        </p:nvSpPr>
        <p:spPr>
          <a:xfrm>
            <a:off x="474518" y="1828800"/>
            <a:ext cx="80010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err="1" smtClean="0"/>
              <a:t>NodeJS</a:t>
            </a:r>
            <a:r>
              <a:rPr lang="en-US" sz="3200" dirty="0" smtClean="0"/>
              <a:t> is ideal for Web applications with high volumes of </a:t>
            </a:r>
            <a:r>
              <a:rPr lang="en-US" sz="3200" b="1" dirty="0" smtClean="0">
                <a:solidFill>
                  <a:srgbClr val="FF0000"/>
                </a:solidFill>
              </a:rPr>
              <a:t>concurrent network requests </a:t>
            </a:r>
            <a:r>
              <a:rPr lang="en-US" sz="3200" dirty="0" smtClean="0"/>
              <a:t>and </a:t>
            </a:r>
            <a:r>
              <a:rPr lang="en-US" sz="3200" b="1" dirty="0" smtClean="0">
                <a:solidFill>
                  <a:srgbClr val="FF0000"/>
                </a:solidFill>
              </a:rPr>
              <a:t>heavy I/O</a:t>
            </a:r>
          </a:p>
          <a:p>
            <a:pPr marL="342900" indent="-342900">
              <a:buFont typeface="Arial" pitchFamily="34" charset="0"/>
              <a:buChar char="•"/>
            </a:pPr>
            <a:r>
              <a:rPr lang="en-US" sz="3200" dirty="0" err="1"/>
              <a:t>NodeJS</a:t>
            </a:r>
            <a:r>
              <a:rPr lang="en-US" sz="3200" dirty="0"/>
              <a:t> can handle millions of </a:t>
            </a:r>
            <a:r>
              <a:rPr lang="en-US" sz="3200" b="1" dirty="0">
                <a:solidFill>
                  <a:srgbClr val="FF0000"/>
                </a:solidFill>
              </a:rPr>
              <a:t>concurrent</a:t>
            </a:r>
            <a:r>
              <a:rPr lang="en-US" sz="3200" dirty="0"/>
              <a:t> requests on a single process</a:t>
            </a:r>
          </a:p>
          <a:p>
            <a:pPr marL="342900" indent="-342900">
              <a:buFont typeface="Arial" pitchFamily="34" charset="0"/>
              <a:buChar char="•"/>
            </a:pPr>
            <a:r>
              <a:rPr lang="en-US" sz="3200" dirty="0" err="1"/>
              <a:t>NodeJS</a:t>
            </a:r>
            <a:r>
              <a:rPr lang="en-US" sz="3200" dirty="0"/>
              <a:t> is single threaded, but can run </a:t>
            </a:r>
            <a:r>
              <a:rPr lang="en-US" sz="3200" b="1" dirty="0">
                <a:solidFill>
                  <a:srgbClr val="FF0000"/>
                </a:solidFill>
              </a:rPr>
              <a:t>multiple code paths in parallel</a:t>
            </a:r>
            <a:r>
              <a:rPr lang="en-US" sz="3200" dirty="0"/>
              <a:t> </a:t>
            </a:r>
            <a:r>
              <a:rPr lang="en-US" sz="3200" dirty="0" smtClean="0"/>
              <a:t>(POSIC </a:t>
            </a:r>
            <a:r>
              <a:rPr lang="en-US" sz="3200" dirty="0" err="1" smtClean="0"/>
              <a:t>Async</a:t>
            </a:r>
            <a:r>
              <a:rPr lang="en-US" sz="3200" dirty="0" smtClean="0"/>
              <a:t> Threads ??) because </a:t>
            </a:r>
            <a:r>
              <a:rPr lang="en-US" sz="3200" dirty="0"/>
              <a:t>of </a:t>
            </a:r>
            <a:r>
              <a:rPr lang="en-US" sz="3200" b="1" dirty="0">
                <a:solidFill>
                  <a:srgbClr val="FF0000"/>
                </a:solidFill>
              </a:rPr>
              <a:t>Events</a:t>
            </a:r>
            <a:r>
              <a:rPr lang="en-US" sz="3200" dirty="0"/>
              <a:t> (callbacks)</a:t>
            </a:r>
          </a:p>
          <a:p>
            <a:pPr marL="457200" indent="-457200">
              <a:buFont typeface="Arial" panose="020B0604020202020204" pitchFamily="34" charset="0"/>
              <a:buChar char="•"/>
            </a:pPr>
            <a:endParaRPr lang="en-US" sz="3200" b="1" dirty="0">
              <a:solidFill>
                <a:srgbClr val="000099"/>
              </a:solidFill>
            </a:endParaRPr>
          </a:p>
        </p:txBody>
      </p:sp>
    </p:spTree>
    <p:extLst>
      <p:ext uri="{BB962C8B-B14F-4D97-AF65-F5344CB8AC3E}">
        <p14:creationId xmlns:p14="http://schemas.microsoft.com/office/powerpoint/2010/main" val="891279524"/>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848988199"/>
              </p:ext>
            </p:extLst>
          </p:nvPr>
        </p:nvGraphicFramePr>
        <p:xfrm>
          <a:off x="1828800" y="1752600"/>
          <a:ext cx="6934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841248" y="301752"/>
            <a:ext cx="8077200" cy="1143000"/>
          </a:xfrm>
        </p:spPr>
        <p:txBody>
          <a:bodyPr/>
          <a:lstStyle/>
          <a:p>
            <a:r>
              <a:rPr lang="en-US" dirty="0" smtClean="0"/>
              <a:t>Today’s Overview </a:t>
            </a:r>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2" dur="500"/>
                                        <p:tgtEl>
                                          <p:spTgt spid="3">
                                            <p:graphicEl>
                                              <a:dgm id="{D54B1729-BC98-42C1-9C6C-D65DCBA4358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7" dur="500"/>
                                        <p:tgtEl>
                                          <p:spTgt spid="3">
                                            <p:graphicEl>
                                              <a:dgm id="{C04276DC-EE64-470A-B8BC-09067B8045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22" dur="500"/>
                                        <p:tgtEl>
                                          <p:spTgt spid="3">
                                            <p:graphicEl>
                                              <a:dgm id="{B37A5355-225B-4C6F-AED7-6C620F99EEC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7" dur="500"/>
                                        <p:tgtEl>
                                          <p:spTgt spid="3">
                                            <p:graphicEl>
                                              <a:dgm id="{F5034101-5B7D-4FE7-B47A-5A48CF39606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32" dur="500"/>
                                        <p:tgtEl>
                                          <p:spTgt spid="3">
                                            <p:graphicEl>
                                              <a:dgm id="{C7C3E6FD-D83F-4BDA-907E-B5EE041DA93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graphicEl>
                                              <a:dgm id="{F475D8B9-14A5-7F40-B02C-032E7B94CCAF}"/>
                                            </p:graphicEl>
                                          </p:spTgt>
                                        </p:tgtEl>
                                        <p:attrNameLst>
                                          <p:attrName>style.visibility</p:attrName>
                                        </p:attrNameLst>
                                      </p:cBhvr>
                                      <p:to>
                                        <p:strVal val="visible"/>
                                      </p:to>
                                    </p:set>
                                    <p:animEffect transition="in" filter="wipe(left)">
                                      <p:cBhvr>
                                        <p:cTn id="37" dur="500"/>
                                        <p:tgtEl>
                                          <p:spTgt spid="3">
                                            <p:graphicEl>
                                              <a:dgm id="{F475D8B9-14A5-7F40-B02C-032E7B94CCA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graphicEl>
                                              <a:dgm id="{71F25135-CF86-1249-B560-547A0EB142D3}"/>
                                            </p:graphicEl>
                                          </p:spTgt>
                                        </p:tgtEl>
                                        <p:attrNameLst>
                                          <p:attrName>style.visibility</p:attrName>
                                        </p:attrNameLst>
                                      </p:cBhvr>
                                      <p:to>
                                        <p:strVal val="visible"/>
                                      </p:to>
                                    </p:set>
                                    <p:animEffect transition="in" filter="wipe(left)">
                                      <p:cBhvr>
                                        <p:cTn id="42" dur="500"/>
                                        <p:tgtEl>
                                          <p:spTgt spid="3">
                                            <p:graphicEl>
                                              <a:dgm id="{71F25135-CF86-1249-B560-547A0EB142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dirty="0" smtClean="0"/>
              <a:t>Appreciating </a:t>
            </a:r>
            <a:r>
              <a:rPr lang="en-US" dirty="0" err="1" smtClean="0"/>
              <a:t>NodeJS</a:t>
            </a:r>
            <a:endParaRPr lang="en-US" dirty="0"/>
          </a:p>
        </p:txBody>
      </p:sp>
      <p:sp>
        <p:nvSpPr>
          <p:cNvPr id="13" name="Rectangle 12"/>
          <p:cNvSpPr/>
          <p:nvPr/>
        </p:nvSpPr>
        <p:spPr>
          <a:xfrm>
            <a:off x="533400" y="1676400"/>
            <a:ext cx="8305800" cy="4093428"/>
          </a:xfrm>
          <a:prstGeom prst="rect">
            <a:avLst/>
          </a:prstGeom>
        </p:spPr>
        <p:txBody>
          <a:bodyPr wrap="square">
            <a:spAutoFit/>
          </a:bodyPr>
          <a:lstStyle/>
          <a:p>
            <a:r>
              <a:rPr lang="en-US" sz="3200" dirty="0" err="1" smtClean="0"/>
              <a:t>NodeJS</a:t>
            </a:r>
            <a:r>
              <a:rPr lang="en-US" sz="3200" dirty="0" smtClean="0"/>
              <a:t> is </a:t>
            </a:r>
            <a:r>
              <a:rPr lang="en-US" sz="3200" b="1" dirty="0" smtClean="0">
                <a:solidFill>
                  <a:srgbClr val="FF0000"/>
                </a:solidFill>
              </a:rPr>
              <a:t>Non-Blocking</a:t>
            </a:r>
            <a:r>
              <a:rPr lang="en-US" sz="3200" dirty="0" smtClean="0"/>
              <a:t>:</a:t>
            </a:r>
          </a:p>
          <a:p>
            <a:endParaRPr lang="en-US" sz="2800" dirty="0" smtClean="0"/>
          </a:p>
          <a:p>
            <a:pPr marL="342900" indent="-342900">
              <a:buFont typeface="Arial" pitchFamily="34" charset="0"/>
              <a:buChar char="•"/>
            </a:pPr>
            <a:r>
              <a:rPr lang="en-US" sz="2400" dirty="0" smtClean="0"/>
              <a:t>Web applications sending I/O requests (DB call, HTTP call) have to wait around for the request to be resolved</a:t>
            </a:r>
          </a:p>
          <a:p>
            <a:pPr marL="342900" indent="-342900">
              <a:buFont typeface="Arial" pitchFamily="34" charset="0"/>
              <a:buChar char="•"/>
            </a:pPr>
            <a:r>
              <a:rPr lang="en-US" sz="2400" dirty="0" smtClean="0"/>
              <a:t>Many languages will be blocked until the web request arrives and the entire app is stalled – threads can handle this but at an expense</a:t>
            </a:r>
          </a:p>
          <a:p>
            <a:pPr marL="342900" indent="-342900">
              <a:buFont typeface="Arial" pitchFamily="34" charset="0"/>
              <a:buChar char="•"/>
            </a:pPr>
            <a:r>
              <a:rPr lang="en-US" sz="2400" dirty="0" err="1" smtClean="0"/>
              <a:t>NodeJS</a:t>
            </a:r>
            <a:r>
              <a:rPr lang="en-US" sz="2400" dirty="0" smtClean="0"/>
              <a:t> can handle millions of requests </a:t>
            </a:r>
            <a:r>
              <a:rPr lang="en-US" sz="2400" b="1" dirty="0" smtClean="0">
                <a:solidFill>
                  <a:srgbClr val="FF0000"/>
                </a:solidFill>
              </a:rPr>
              <a:t>without blocking </a:t>
            </a:r>
            <a:r>
              <a:rPr lang="en-US" sz="2400" dirty="0" smtClean="0"/>
              <a:t>with its </a:t>
            </a:r>
            <a:r>
              <a:rPr lang="en-US" sz="2400" b="1" dirty="0" smtClean="0">
                <a:solidFill>
                  <a:srgbClr val="FF0000"/>
                </a:solidFill>
              </a:rPr>
              <a:t>Event Architecture </a:t>
            </a:r>
            <a:r>
              <a:rPr lang="en-US" sz="2400" dirty="0" smtClean="0"/>
              <a:t>to handle </a:t>
            </a:r>
            <a:r>
              <a:rPr lang="en-US" sz="2400" b="1" dirty="0" smtClean="0">
                <a:solidFill>
                  <a:srgbClr val="FF0000"/>
                </a:solidFill>
              </a:rPr>
              <a:t>Concurrency</a:t>
            </a:r>
            <a:endParaRPr lang="en-US" sz="2400" b="1" dirty="0">
              <a:solidFill>
                <a:srgbClr val="FF0000"/>
              </a:solidFill>
            </a:endParaRPr>
          </a:p>
          <a:p>
            <a:endParaRPr lang="en-US" sz="3200" dirty="0" smtClean="0"/>
          </a:p>
        </p:txBody>
      </p:sp>
    </p:spTree>
    <p:extLst>
      <p:ext uri="{BB962C8B-B14F-4D97-AF65-F5344CB8AC3E}">
        <p14:creationId xmlns:p14="http://schemas.microsoft.com/office/powerpoint/2010/main" val="4138374908"/>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Appreciating </a:t>
            </a:r>
            <a:r>
              <a:rPr lang="en-US" dirty="0" err="1" smtClean="0"/>
              <a:t>NodeJS</a:t>
            </a:r>
            <a:endParaRPr lang="en-US" dirty="0"/>
          </a:p>
        </p:txBody>
      </p:sp>
      <p:sp>
        <p:nvSpPr>
          <p:cNvPr id="13" name="Rectangle 12"/>
          <p:cNvSpPr/>
          <p:nvPr/>
        </p:nvSpPr>
        <p:spPr>
          <a:xfrm>
            <a:off x="476250" y="1600200"/>
            <a:ext cx="8458200" cy="4431983"/>
          </a:xfrm>
          <a:prstGeom prst="rect">
            <a:avLst/>
          </a:prstGeom>
        </p:spPr>
        <p:txBody>
          <a:bodyPr wrap="square">
            <a:spAutoFit/>
          </a:bodyPr>
          <a:lstStyle/>
          <a:p>
            <a:r>
              <a:rPr lang="en-US" sz="3200" dirty="0" err="1" smtClean="0"/>
              <a:t>NodeJS</a:t>
            </a:r>
            <a:r>
              <a:rPr lang="en-US" sz="3200" dirty="0" smtClean="0"/>
              <a:t> </a:t>
            </a:r>
            <a:r>
              <a:rPr lang="en-US" sz="3200" b="1" dirty="0" smtClean="0">
                <a:solidFill>
                  <a:srgbClr val="FF0000"/>
                </a:solidFill>
              </a:rPr>
              <a:t>Modules</a:t>
            </a:r>
            <a:r>
              <a:rPr lang="en-US" sz="3200" dirty="0" smtClean="0"/>
              <a:t> and </a:t>
            </a:r>
            <a:r>
              <a:rPr lang="en-US" sz="3200" b="1" dirty="0" smtClean="0">
                <a:solidFill>
                  <a:srgbClr val="FF0000"/>
                </a:solidFill>
              </a:rPr>
              <a:t>NPM</a:t>
            </a:r>
            <a:r>
              <a:rPr lang="en-US" sz="3200" dirty="0" smtClean="0"/>
              <a:t>:</a:t>
            </a:r>
          </a:p>
          <a:p>
            <a:endParaRPr lang="en-US" sz="1000" dirty="0" smtClean="0"/>
          </a:p>
          <a:p>
            <a:pPr marL="342900" indent="-342900">
              <a:buFont typeface="Arial" pitchFamily="34" charset="0"/>
              <a:buChar char="•"/>
            </a:pPr>
            <a:r>
              <a:rPr lang="en-US" sz="2000" dirty="0" smtClean="0"/>
              <a:t>Sharing code in JavaScript has been a pain up until </a:t>
            </a:r>
            <a:r>
              <a:rPr lang="en-US" sz="2000" dirty="0" err="1" smtClean="0"/>
              <a:t>NodeJS</a:t>
            </a:r>
            <a:endParaRPr lang="en-US" sz="2000" dirty="0" smtClean="0"/>
          </a:p>
          <a:p>
            <a:pPr marL="342900" indent="-342900">
              <a:buFont typeface="Arial" pitchFamily="34" charset="0"/>
              <a:buChar char="•"/>
            </a:pPr>
            <a:r>
              <a:rPr lang="en-US" sz="2000" dirty="0" err="1" smtClean="0"/>
              <a:t>NodeJS</a:t>
            </a:r>
            <a:r>
              <a:rPr lang="en-US" sz="2000" dirty="0" smtClean="0"/>
              <a:t> has NPM – Node Package Manager</a:t>
            </a:r>
          </a:p>
          <a:p>
            <a:pPr marL="342900" indent="-342900">
              <a:buFont typeface="Arial" pitchFamily="34" charset="0"/>
              <a:buChar char="•"/>
            </a:pPr>
            <a:r>
              <a:rPr lang="en-US" sz="2000" dirty="0" smtClean="0"/>
              <a:t>NPM is included in all </a:t>
            </a:r>
            <a:r>
              <a:rPr lang="en-US" sz="2000" dirty="0" err="1" smtClean="0"/>
              <a:t>NodeJS</a:t>
            </a:r>
            <a:r>
              <a:rPr lang="en-US" sz="2000" dirty="0" smtClean="0"/>
              <a:t> </a:t>
            </a:r>
            <a:r>
              <a:rPr lang="en-US" sz="2000" dirty="0" err="1" smtClean="0"/>
              <a:t>instals</a:t>
            </a:r>
            <a:endParaRPr lang="en-US" sz="2000" dirty="0" smtClean="0"/>
          </a:p>
          <a:p>
            <a:pPr marL="342900" indent="-342900">
              <a:buFont typeface="Arial" pitchFamily="34" charset="0"/>
              <a:buChar char="•"/>
            </a:pPr>
            <a:r>
              <a:rPr lang="en-US" sz="2000" dirty="0" smtClean="0"/>
              <a:t>Similar to Python’s pip, Ruby’s bundler or Java’s Maven</a:t>
            </a:r>
          </a:p>
          <a:p>
            <a:pPr marL="342900" indent="-342900">
              <a:buFont typeface="Arial" pitchFamily="34" charset="0"/>
              <a:buChar char="•"/>
            </a:pPr>
            <a:r>
              <a:rPr lang="en-US" sz="2000" dirty="0" smtClean="0"/>
              <a:t>NPM takes all the best bits from all of them!</a:t>
            </a:r>
          </a:p>
          <a:p>
            <a:pPr marL="342900" indent="-342900">
              <a:buFont typeface="Arial" pitchFamily="34" charset="0"/>
              <a:buChar char="•"/>
            </a:pPr>
            <a:r>
              <a:rPr lang="en-US" sz="2000" dirty="0" smtClean="0"/>
              <a:t>Installing a package is easy:</a:t>
            </a:r>
          </a:p>
          <a:p>
            <a:pPr marL="342900" indent="-342900">
              <a:buFont typeface="Arial" pitchFamily="34" charset="0"/>
              <a:buChar char="•"/>
            </a:pPr>
            <a:endParaRPr lang="en-US" sz="2000" dirty="0"/>
          </a:p>
          <a:p>
            <a:pPr lvl="1"/>
            <a:r>
              <a:rPr lang="en-US" sz="2000" dirty="0" err="1">
                <a:solidFill>
                  <a:srgbClr val="000099"/>
                </a:solidFill>
              </a:rPr>
              <a:t>n</a:t>
            </a:r>
            <a:r>
              <a:rPr lang="en-US" sz="2000" dirty="0" err="1" smtClean="0">
                <a:solidFill>
                  <a:srgbClr val="000099"/>
                </a:solidFill>
              </a:rPr>
              <a:t>pm</a:t>
            </a:r>
            <a:r>
              <a:rPr lang="en-US" sz="2000" dirty="0" smtClean="0">
                <a:solidFill>
                  <a:srgbClr val="000099"/>
                </a:solidFill>
              </a:rPr>
              <a:t> install package</a:t>
            </a:r>
          </a:p>
          <a:p>
            <a:pPr lvl="1"/>
            <a:endParaRPr lang="en-US" sz="2000" dirty="0" smtClean="0">
              <a:solidFill>
                <a:srgbClr val="000099"/>
              </a:solidFill>
            </a:endParaRPr>
          </a:p>
          <a:p>
            <a:pPr lvl="1"/>
            <a:r>
              <a:rPr lang="en-US" sz="2000" dirty="0" err="1">
                <a:solidFill>
                  <a:srgbClr val="000099"/>
                </a:solidFill>
              </a:rPr>
              <a:t>v</a:t>
            </a:r>
            <a:r>
              <a:rPr lang="en-US" sz="2000" dirty="0" err="1" smtClean="0">
                <a:solidFill>
                  <a:srgbClr val="000099"/>
                </a:solidFill>
              </a:rPr>
              <a:t>ar</a:t>
            </a:r>
            <a:r>
              <a:rPr lang="en-US" sz="2000" dirty="0" smtClean="0">
                <a:solidFill>
                  <a:srgbClr val="000099"/>
                </a:solidFill>
              </a:rPr>
              <a:t> package = require(‘package’)</a:t>
            </a:r>
          </a:p>
          <a:p>
            <a:pPr marL="342900" indent="-342900">
              <a:buFont typeface="Arial" pitchFamily="34" charset="0"/>
              <a:buChar char="•"/>
            </a:pPr>
            <a:endParaRPr lang="en-US" sz="2000" dirty="0"/>
          </a:p>
          <a:p>
            <a:pPr marL="342900" indent="-342900">
              <a:buFont typeface="Arial" pitchFamily="34" charset="0"/>
              <a:buChar char="•"/>
            </a:pPr>
            <a:r>
              <a:rPr lang="en-US" sz="2000" dirty="0" smtClean="0"/>
              <a:t>NPM rules!</a:t>
            </a:r>
          </a:p>
        </p:txBody>
      </p:sp>
    </p:spTree>
    <p:extLst>
      <p:ext uri="{BB962C8B-B14F-4D97-AF65-F5344CB8AC3E}">
        <p14:creationId xmlns:p14="http://schemas.microsoft.com/office/powerpoint/2010/main" val="239312830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0" dirty="0"/>
              <a:t>Node.js</a:t>
            </a:r>
            <a:r>
              <a:rPr spc="35" dirty="0"/>
              <a:t> </a:t>
            </a:r>
            <a:r>
              <a:rPr spc="180" dirty="0"/>
              <a:t>Ecosystem</a:t>
            </a:r>
          </a:p>
        </p:txBody>
      </p:sp>
      <p:sp>
        <p:nvSpPr>
          <p:cNvPr id="3" name="object 3"/>
          <p:cNvSpPr txBox="1"/>
          <p:nvPr/>
        </p:nvSpPr>
        <p:spPr>
          <a:xfrm>
            <a:off x="534669" y="2216150"/>
            <a:ext cx="1584960" cy="410209"/>
          </a:xfrm>
          <a:prstGeom prst="rect">
            <a:avLst/>
          </a:prstGeom>
        </p:spPr>
        <p:txBody>
          <a:bodyPr vert="horz" wrap="square" lIns="0" tIns="0" rIns="0" bIns="0" rtlCol="0">
            <a:spAutoFit/>
          </a:bodyPr>
          <a:lstStyle/>
          <a:p>
            <a:pPr marL="12700">
              <a:lnSpc>
                <a:spcPct val="100000"/>
              </a:lnSpc>
            </a:pPr>
            <a:r>
              <a:rPr sz="2600" b="1" spc="240" dirty="0">
                <a:latin typeface="Arial"/>
                <a:cs typeface="Arial"/>
              </a:rPr>
              <a:t>Modules</a:t>
            </a:r>
            <a:endParaRPr sz="2600">
              <a:latin typeface="Arial"/>
              <a:cs typeface="Arial"/>
            </a:endParaRPr>
          </a:p>
        </p:txBody>
      </p:sp>
      <p:sp>
        <p:nvSpPr>
          <p:cNvPr id="4" name="object 4"/>
          <p:cNvSpPr txBox="1"/>
          <p:nvPr/>
        </p:nvSpPr>
        <p:spPr>
          <a:xfrm>
            <a:off x="2324354" y="2216150"/>
            <a:ext cx="5751195" cy="410209"/>
          </a:xfrm>
          <a:prstGeom prst="rect">
            <a:avLst/>
          </a:prstGeom>
        </p:spPr>
        <p:txBody>
          <a:bodyPr vert="horz" wrap="square" lIns="0" tIns="0" rIns="0" bIns="0" rtlCol="0">
            <a:spAutoFit/>
          </a:bodyPr>
          <a:lstStyle/>
          <a:p>
            <a:pPr marL="12700">
              <a:lnSpc>
                <a:spcPct val="100000"/>
              </a:lnSpc>
            </a:pPr>
            <a:r>
              <a:rPr sz="2600" b="1" spc="160" dirty="0">
                <a:latin typeface="Arial"/>
                <a:cs typeface="Arial"/>
              </a:rPr>
              <a:t>(CommonJS </a:t>
            </a:r>
            <a:r>
              <a:rPr sz="2600" b="1" spc="235" dirty="0">
                <a:latin typeface="Arial"/>
                <a:cs typeface="Arial"/>
              </a:rPr>
              <a:t>Securable</a:t>
            </a:r>
            <a:r>
              <a:rPr sz="2600" b="1" spc="135" dirty="0">
                <a:latin typeface="Arial"/>
                <a:cs typeface="Arial"/>
              </a:rPr>
              <a:t> </a:t>
            </a:r>
            <a:r>
              <a:rPr sz="2600" b="1" spc="275" dirty="0">
                <a:latin typeface="Arial"/>
                <a:cs typeface="Arial"/>
              </a:rPr>
              <a:t>Module)</a:t>
            </a:r>
            <a:endParaRPr sz="2600">
              <a:latin typeface="Arial"/>
              <a:cs typeface="Arial"/>
            </a:endParaRPr>
          </a:p>
        </p:txBody>
      </p:sp>
      <p:sp>
        <p:nvSpPr>
          <p:cNvPr id="5" name="object 5"/>
          <p:cNvSpPr txBox="1"/>
          <p:nvPr/>
        </p:nvSpPr>
        <p:spPr>
          <a:xfrm>
            <a:off x="808990" y="3147059"/>
            <a:ext cx="4631690" cy="1250950"/>
          </a:xfrm>
          <a:prstGeom prst="rect">
            <a:avLst/>
          </a:prstGeom>
        </p:spPr>
        <p:txBody>
          <a:bodyPr vert="horz" wrap="square" lIns="0" tIns="0" rIns="0" bIns="0" rtlCol="0">
            <a:spAutoFit/>
          </a:bodyPr>
          <a:lstStyle/>
          <a:p>
            <a:pPr marL="12700">
              <a:lnSpc>
                <a:spcPct val="100000"/>
              </a:lnSpc>
              <a:tabLst>
                <a:tab pos="286385" algn="l"/>
              </a:tabLst>
            </a:pPr>
            <a:r>
              <a:rPr sz="2625" spc="-900" baseline="12698" dirty="0">
                <a:solidFill>
                  <a:srgbClr val="9EB7CC"/>
                </a:solidFill>
                <a:latin typeface="Arial"/>
                <a:cs typeface="Arial"/>
              </a:rPr>
              <a:t>	</a:t>
            </a:r>
            <a:r>
              <a:rPr sz="2300" spc="130" dirty="0">
                <a:solidFill>
                  <a:srgbClr val="454552"/>
                </a:solidFill>
                <a:latin typeface="Arial"/>
                <a:cs typeface="Arial"/>
              </a:rPr>
              <a:t>Think </a:t>
            </a:r>
            <a:r>
              <a:rPr sz="2300" spc="135" dirty="0">
                <a:solidFill>
                  <a:srgbClr val="91CF4F"/>
                </a:solidFill>
                <a:latin typeface="Arial"/>
                <a:cs typeface="Arial"/>
              </a:rPr>
              <a:t>Modular</a:t>
            </a:r>
            <a:r>
              <a:rPr sz="2300" spc="135" dirty="0">
                <a:solidFill>
                  <a:srgbClr val="454552"/>
                </a:solidFill>
                <a:latin typeface="Arial"/>
                <a:cs typeface="Arial"/>
              </a:rPr>
              <a:t>, </a:t>
            </a:r>
            <a:r>
              <a:rPr sz="2300" spc="185" dirty="0">
                <a:solidFill>
                  <a:srgbClr val="454552"/>
                </a:solidFill>
                <a:latin typeface="Arial"/>
                <a:cs typeface="Arial"/>
              </a:rPr>
              <a:t>not</a:t>
            </a:r>
            <a:r>
              <a:rPr sz="2300" spc="-5" dirty="0">
                <a:solidFill>
                  <a:srgbClr val="454552"/>
                </a:solidFill>
                <a:latin typeface="Arial"/>
                <a:cs typeface="Arial"/>
              </a:rPr>
              <a:t> </a:t>
            </a:r>
            <a:r>
              <a:rPr sz="2300" spc="135" dirty="0">
                <a:solidFill>
                  <a:srgbClr val="628BAD"/>
                </a:solidFill>
                <a:latin typeface="Arial"/>
                <a:cs typeface="Arial"/>
              </a:rPr>
              <a:t>Monolithic</a:t>
            </a:r>
            <a:endParaRPr sz="2300">
              <a:latin typeface="Arial"/>
              <a:cs typeface="Arial"/>
            </a:endParaRPr>
          </a:p>
          <a:p>
            <a:pPr>
              <a:lnSpc>
                <a:spcPct val="100000"/>
              </a:lnSpc>
            </a:pPr>
            <a:endParaRPr sz="2300">
              <a:latin typeface="Times New Roman"/>
              <a:cs typeface="Times New Roman"/>
            </a:endParaRPr>
          </a:p>
          <a:p>
            <a:pPr marL="12700">
              <a:lnSpc>
                <a:spcPct val="100000"/>
              </a:lnSpc>
              <a:spcBef>
                <a:spcPts val="1575"/>
              </a:spcBef>
              <a:tabLst>
                <a:tab pos="286385" algn="l"/>
              </a:tabLst>
            </a:pPr>
            <a:r>
              <a:rPr sz="2625" spc="-900" baseline="12698" dirty="0">
                <a:solidFill>
                  <a:srgbClr val="9EB7CC"/>
                </a:solidFill>
                <a:latin typeface="Arial"/>
                <a:cs typeface="Arial"/>
              </a:rPr>
              <a:t>	</a:t>
            </a:r>
            <a:r>
              <a:rPr sz="2300" spc="45" dirty="0">
                <a:solidFill>
                  <a:srgbClr val="454552"/>
                </a:solidFill>
                <a:latin typeface="Arial"/>
                <a:cs typeface="Arial"/>
              </a:rPr>
              <a:t>Fine </a:t>
            </a:r>
            <a:r>
              <a:rPr sz="2300" spc="155" dirty="0">
                <a:solidFill>
                  <a:srgbClr val="454552"/>
                </a:solidFill>
                <a:latin typeface="Arial"/>
                <a:cs typeface="Arial"/>
              </a:rPr>
              <a:t>grained </a:t>
            </a:r>
            <a:r>
              <a:rPr sz="2300" spc="120" dirty="0">
                <a:solidFill>
                  <a:srgbClr val="454552"/>
                </a:solidFill>
                <a:latin typeface="Arial"/>
                <a:cs typeface="Arial"/>
              </a:rPr>
              <a:t>pieces </a:t>
            </a:r>
            <a:r>
              <a:rPr sz="2300" spc="140" dirty="0">
                <a:solidFill>
                  <a:srgbClr val="454552"/>
                </a:solidFill>
                <a:latin typeface="Arial"/>
                <a:cs typeface="Arial"/>
              </a:rPr>
              <a:t>of</a:t>
            </a:r>
            <a:r>
              <a:rPr sz="2300" spc="-15" dirty="0">
                <a:solidFill>
                  <a:srgbClr val="454552"/>
                </a:solidFill>
                <a:latin typeface="Arial"/>
                <a:cs typeface="Arial"/>
              </a:rPr>
              <a:t> </a:t>
            </a:r>
            <a:r>
              <a:rPr sz="2300" spc="130" dirty="0">
                <a:solidFill>
                  <a:srgbClr val="454552"/>
                </a:solidFill>
                <a:latin typeface="Arial"/>
                <a:cs typeface="Arial"/>
              </a:rPr>
              <a:t>logic</a:t>
            </a:r>
            <a:endParaRPr sz="2300">
              <a:latin typeface="Arial"/>
              <a:cs typeface="Arial"/>
            </a:endParaRPr>
          </a:p>
        </p:txBody>
      </p:sp>
    </p:spTree>
    <p:extLst>
      <p:ext uri="{BB962C8B-B14F-4D97-AF65-F5344CB8AC3E}">
        <p14:creationId xmlns:p14="http://schemas.microsoft.com/office/powerpoint/2010/main" val="482835293"/>
      </p:ext>
    </p:extLst>
  </p:cSld>
  <p:clrMapOvr>
    <a:masterClrMapping/>
  </p:clrMapOvr>
  <p:transition xmlns:p14="http://schemas.microsoft.com/office/powerpoint/2010/mai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b="1" spc="300" dirty="0">
                <a:latin typeface="Arial"/>
                <a:cs typeface="Arial"/>
              </a:rPr>
              <a:t>innovation </a:t>
            </a:r>
            <a:r>
              <a:rPr b="1" spc="330" dirty="0">
                <a:latin typeface="Arial"/>
                <a:cs typeface="Arial"/>
              </a:rPr>
              <a:t>through</a:t>
            </a:r>
            <a:r>
              <a:rPr b="1" spc="120" dirty="0">
                <a:latin typeface="Arial"/>
                <a:cs typeface="Arial"/>
              </a:rPr>
              <a:t> </a:t>
            </a:r>
            <a:r>
              <a:rPr b="1" spc="325" dirty="0">
                <a:latin typeface="Arial"/>
                <a:cs typeface="Arial"/>
              </a:rPr>
              <a:t>modularity</a:t>
            </a: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12700">
              <a:lnSpc>
                <a:spcPct val="100000"/>
              </a:lnSpc>
            </a:pPr>
            <a:r>
              <a:rPr spc="305" dirty="0"/>
              <a:t>npm</a:t>
            </a:r>
          </a:p>
          <a:p>
            <a:pPr marL="287020" marR="5080">
              <a:lnSpc>
                <a:spcPct val="100600"/>
              </a:lnSpc>
              <a:spcBef>
                <a:spcPts val="600"/>
              </a:spcBef>
            </a:pPr>
            <a:r>
              <a:rPr b="0" spc="200" dirty="0">
                <a:latin typeface="Arial"/>
                <a:cs typeface="Arial"/>
              </a:rPr>
              <a:t>module </a:t>
            </a:r>
            <a:r>
              <a:rPr b="0" spc="160" dirty="0">
                <a:latin typeface="Arial"/>
                <a:cs typeface="Arial"/>
              </a:rPr>
              <a:t>(package) </a:t>
            </a:r>
            <a:r>
              <a:rPr b="0" spc="185" dirty="0">
                <a:latin typeface="Arial"/>
                <a:cs typeface="Arial"/>
              </a:rPr>
              <a:t>manager, </a:t>
            </a:r>
            <a:r>
              <a:rPr b="0" spc="195" dirty="0">
                <a:latin typeface="Arial"/>
                <a:cs typeface="Arial"/>
              </a:rPr>
              <a:t>taking </a:t>
            </a:r>
            <a:r>
              <a:rPr b="0" spc="140" dirty="0">
                <a:latin typeface="Arial"/>
                <a:cs typeface="Arial"/>
              </a:rPr>
              <a:t>care</a:t>
            </a:r>
            <a:r>
              <a:rPr b="0" spc="-250" dirty="0">
                <a:latin typeface="Arial"/>
                <a:cs typeface="Arial"/>
              </a:rPr>
              <a:t> </a:t>
            </a:r>
            <a:r>
              <a:rPr b="0" spc="170" dirty="0">
                <a:latin typeface="Arial"/>
                <a:cs typeface="Arial"/>
              </a:rPr>
              <a:t>of  </a:t>
            </a:r>
            <a:r>
              <a:rPr b="0" spc="150" dirty="0">
                <a:latin typeface="Arial"/>
                <a:cs typeface="Arial"/>
              </a:rPr>
              <a:t>recursive </a:t>
            </a:r>
            <a:r>
              <a:rPr b="0" spc="160" dirty="0">
                <a:latin typeface="Arial"/>
                <a:cs typeface="Arial"/>
              </a:rPr>
              <a:t>dependencies </a:t>
            </a:r>
            <a:r>
              <a:rPr b="0" spc="180" dirty="0">
                <a:latin typeface="Arial"/>
                <a:cs typeface="Arial"/>
              </a:rPr>
              <a:t>and </a:t>
            </a:r>
            <a:r>
              <a:rPr b="0" spc="155" dirty="0">
                <a:latin typeface="Arial"/>
                <a:cs typeface="Arial"/>
              </a:rPr>
              <a:t>resolving  </a:t>
            </a:r>
            <a:r>
              <a:rPr b="0" spc="125" dirty="0">
                <a:latin typeface="Arial"/>
                <a:cs typeface="Arial"/>
              </a:rPr>
              <a:t>collisions,</a:t>
            </a:r>
            <a:r>
              <a:rPr b="0" dirty="0">
                <a:latin typeface="Arial"/>
                <a:cs typeface="Arial"/>
              </a:rPr>
              <a:t> …</a:t>
            </a:r>
          </a:p>
        </p:txBody>
      </p:sp>
      <p:sp>
        <p:nvSpPr>
          <p:cNvPr id="4" name="object 4"/>
          <p:cNvSpPr txBox="1"/>
          <p:nvPr/>
        </p:nvSpPr>
        <p:spPr>
          <a:xfrm>
            <a:off x="808990" y="4435002"/>
            <a:ext cx="7727950" cy="1210310"/>
          </a:xfrm>
          <a:prstGeom prst="rect">
            <a:avLst/>
          </a:prstGeom>
        </p:spPr>
        <p:txBody>
          <a:bodyPr vert="horz" wrap="square" lIns="0" tIns="0" rIns="0" bIns="0" rtlCol="0">
            <a:spAutoFit/>
          </a:bodyPr>
          <a:lstStyle/>
          <a:p>
            <a:pPr marL="12700" marR="5080">
              <a:lnSpc>
                <a:spcPct val="100600"/>
              </a:lnSpc>
            </a:pPr>
            <a:r>
              <a:rPr sz="2600" spc="125" dirty="0">
                <a:latin typeface="Arial"/>
                <a:cs typeface="Arial"/>
              </a:rPr>
              <a:t>Publishing </a:t>
            </a:r>
            <a:r>
              <a:rPr sz="2600" spc="145" dirty="0">
                <a:latin typeface="Arial"/>
                <a:cs typeface="Arial"/>
              </a:rPr>
              <a:t>a </a:t>
            </a:r>
            <a:r>
              <a:rPr sz="2600" spc="175" dirty="0">
                <a:latin typeface="Arial"/>
                <a:cs typeface="Arial"/>
              </a:rPr>
              <a:t>node </a:t>
            </a:r>
            <a:r>
              <a:rPr sz="2600" spc="200" dirty="0">
                <a:latin typeface="Arial"/>
                <a:cs typeface="Arial"/>
              </a:rPr>
              <a:t>module </a:t>
            </a:r>
            <a:r>
              <a:rPr sz="2600" spc="170" dirty="0">
                <a:latin typeface="Arial"/>
                <a:cs typeface="Arial"/>
              </a:rPr>
              <a:t>fulﬁlls </a:t>
            </a:r>
            <a:r>
              <a:rPr sz="2600" spc="155" dirty="0">
                <a:latin typeface="Arial"/>
                <a:cs typeface="Arial"/>
              </a:rPr>
              <a:t>satisfaction  </a:t>
            </a:r>
            <a:r>
              <a:rPr sz="2600" spc="175" dirty="0">
                <a:latin typeface="Arial"/>
                <a:cs typeface="Arial"/>
              </a:rPr>
              <a:t>for </a:t>
            </a:r>
            <a:r>
              <a:rPr sz="2600" spc="165" dirty="0">
                <a:latin typeface="Arial"/>
                <a:cs typeface="Arial"/>
              </a:rPr>
              <a:t>developers </a:t>
            </a:r>
            <a:r>
              <a:rPr sz="2600" spc="220" dirty="0">
                <a:latin typeface="Arial"/>
                <a:cs typeface="Arial"/>
              </a:rPr>
              <a:t>much </a:t>
            </a:r>
            <a:r>
              <a:rPr sz="2600" spc="185" dirty="0">
                <a:latin typeface="Arial"/>
                <a:cs typeface="Arial"/>
              </a:rPr>
              <a:t>greater </a:t>
            </a:r>
            <a:r>
              <a:rPr sz="2600" spc="204" dirty="0">
                <a:latin typeface="Arial"/>
                <a:cs typeface="Arial"/>
              </a:rPr>
              <a:t>than</a:t>
            </a:r>
            <a:r>
              <a:rPr sz="2600" spc="-275" dirty="0">
                <a:latin typeface="Arial"/>
                <a:cs typeface="Arial"/>
              </a:rPr>
              <a:t> </a:t>
            </a:r>
            <a:r>
              <a:rPr sz="2600" spc="195" dirty="0">
                <a:latin typeface="Arial"/>
                <a:cs typeface="Arial"/>
              </a:rPr>
              <a:t>contributing  </a:t>
            </a:r>
            <a:r>
              <a:rPr sz="2600" spc="215" dirty="0">
                <a:latin typeface="Arial"/>
                <a:cs typeface="Arial"/>
              </a:rPr>
              <a:t>to </a:t>
            </a:r>
            <a:r>
              <a:rPr sz="2600" spc="145" dirty="0">
                <a:latin typeface="Arial"/>
                <a:cs typeface="Arial"/>
              </a:rPr>
              <a:t>a </a:t>
            </a:r>
            <a:r>
              <a:rPr sz="2600" spc="165" dirty="0">
                <a:latin typeface="Arial"/>
                <a:cs typeface="Arial"/>
              </a:rPr>
              <a:t>larger </a:t>
            </a:r>
            <a:r>
              <a:rPr sz="2600" spc="155" dirty="0">
                <a:latin typeface="Arial"/>
                <a:cs typeface="Arial"/>
              </a:rPr>
              <a:t>code</a:t>
            </a:r>
            <a:r>
              <a:rPr sz="2600" spc="-185" dirty="0">
                <a:latin typeface="Arial"/>
                <a:cs typeface="Arial"/>
              </a:rPr>
              <a:t> </a:t>
            </a:r>
            <a:r>
              <a:rPr sz="2600" spc="140" dirty="0">
                <a:latin typeface="Arial"/>
                <a:cs typeface="Arial"/>
              </a:rPr>
              <a:t>base</a:t>
            </a:r>
            <a:endParaRPr sz="2600">
              <a:latin typeface="Arial"/>
              <a:cs typeface="Arial"/>
            </a:endParaRPr>
          </a:p>
        </p:txBody>
      </p:sp>
      <p:sp>
        <p:nvSpPr>
          <p:cNvPr id="5" name="object 5"/>
          <p:cNvSpPr/>
          <p:nvPr/>
        </p:nvSpPr>
        <p:spPr>
          <a:xfrm>
            <a:off x="6455409" y="3347720"/>
            <a:ext cx="1499869" cy="5841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59170348"/>
      </p:ext>
    </p:extLst>
  </p:cSld>
  <p:clrMapOvr>
    <a:masterClrMapping/>
  </p:clrMapOvr>
  <p:transition xmlns:p14="http://schemas.microsoft.com/office/powerpoint/2010/mai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US" dirty="0" smtClean="0"/>
              <a:t>Appreciating </a:t>
            </a:r>
            <a:r>
              <a:rPr lang="en-US" dirty="0" err="1" smtClean="0"/>
              <a:t>NodeJS</a:t>
            </a:r>
            <a:endParaRPr lang="en-US" dirty="0"/>
          </a:p>
        </p:txBody>
      </p:sp>
      <p:sp>
        <p:nvSpPr>
          <p:cNvPr id="13" name="Rectangle 12"/>
          <p:cNvSpPr/>
          <p:nvPr/>
        </p:nvSpPr>
        <p:spPr>
          <a:xfrm>
            <a:off x="533400" y="1676400"/>
            <a:ext cx="8305800" cy="3754874"/>
          </a:xfrm>
          <a:prstGeom prst="rect">
            <a:avLst/>
          </a:prstGeom>
        </p:spPr>
        <p:txBody>
          <a:bodyPr wrap="square">
            <a:spAutoFit/>
          </a:bodyPr>
          <a:lstStyle/>
          <a:p>
            <a:r>
              <a:rPr lang="en-US" sz="3200" dirty="0" smtClean="0"/>
              <a:t>JavaScript:  </a:t>
            </a:r>
          </a:p>
          <a:p>
            <a:r>
              <a:rPr lang="en-US" sz="2800" dirty="0" smtClean="0"/>
              <a:t>One thread == One call stack == One thing at a time</a:t>
            </a:r>
          </a:p>
          <a:p>
            <a:endParaRPr lang="en-US" sz="2800" dirty="0"/>
          </a:p>
          <a:p>
            <a:endParaRPr lang="en-US" sz="2800" dirty="0" smtClean="0"/>
          </a:p>
          <a:p>
            <a:r>
              <a:rPr lang="en-US" sz="2800" dirty="0" smtClean="0"/>
              <a:t>Synchronous functions 	-&gt; Blocking</a:t>
            </a:r>
          </a:p>
          <a:p>
            <a:r>
              <a:rPr lang="en-US" sz="2800" dirty="0" smtClean="0"/>
              <a:t>Asynchronous functions 	-&gt; Non-Blocking</a:t>
            </a:r>
          </a:p>
          <a:p>
            <a:endParaRPr lang="en-US" sz="2800" dirty="0"/>
          </a:p>
          <a:p>
            <a:endParaRPr lang="en-US" sz="2800" dirty="0" smtClean="0"/>
          </a:p>
          <a:p>
            <a:endParaRPr lang="en-US" sz="1000" dirty="0" smtClean="0"/>
          </a:p>
        </p:txBody>
      </p:sp>
    </p:spTree>
    <p:extLst>
      <p:ext uri="{BB962C8B-B14F-4D97-AF65-F5344CB8AC3E}">
        <p14:creationId xmlns:p14="http://schemas.microsoft.com/office/powerpoint/2010/main" val="3463557779"/>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3048000"/>
            <a:ext cx="6096000" cy="1362075"/>
          </a:xfrm>
        </p:spPr>
        <p:txBody>
          <a:bodyPr>
            <a:normAutofit/>
          </a:bodyPr>
          <a:lstStyle/>
          <a:p>
            <a:r>
              <a:rPr lang="en-US" sz="5400" dirty="0" smtClean="0"/>
              <a:t>First Some Concepts</a:t>
            </a:r>
            <a:endParaRPr lang="en-US" sz="5400"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55</a:t>
            </a:fld>
            <a:endParaRPr lang="en-US" dirty="0"/>
          </a:p>
        </p:txBody>
      </p:sp>
      <p:pic>
        <p:nvPicPr>
          <p:cNvPr id="6" name="Picture 5" descr="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867"/>
            <a:ext cx="3314700" cy="3081868"/>
          </a:xfrm>
          <a:prstGeom prst="rect">
            <a:avLst/>
          </a:prstGeom>
        </p:spPr>
      </p:pic>
      <p:pic>
        <p:nvPicPr>
          <p:cNvPr id="7" name="Picture 6" descr="FirstThingsFir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24517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3048000"/>
            <a:ext cx="6096000" cy="1362075"/>
          </a:xfrm>
        </p:spPr>
        <p:txBody>
          <a:bodyPr>
            <a:normAutofit/>
          </a:bodyPr>
          <a:lstStyle/>
          <a:p>
            <a:r>
              <a:rPr lang="en-US" sz="5400" dirty="0" smtClean="0"/>
              <a:t>First Some Concepts</a:t>
            </a:r>
            <a:endParaRPr lang="en-US" sz="5400"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56</a:t>
            </a:fld>
            <a:endParaRPr lang="en-US" dirty="0"/>
          </a:p>
        </p:txBody>
      </p:sp>
      <p:pic>
        <p:nvPicPr>
          <p:cNvPr id="6" name="Picture 5" descr="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867"/>
            <a:ext cx="3314700" cy="3081868"/>
          </a:xfrm>
          <a:prstGeom prst="rect">
            <a:avLst/>
          </a:prstGeom>
        </p:spPr>
      </p:pic>
      <p:pic>
        <p:nvPicPr>
          <p:cNvPr id="5" name="Picture 4" descr="16617606-Abstract-word-cloud-for-Concurrency-with-related-tags-and-terms-Stock-Phot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607"/>
            <a:ext cx="9144000" cy="6661052"/>
          </a:xfrm>
          <a:prstGeom prst="rect">
            <a:avLst/>
          </a:prstGeom>
        </p:spPr>
      </p:pic>
    </p:spTree>
    <p:extLst>
      <p:ext uri="{BB962C8B-B14F-4D97-AF65-F5344CB8AC3E}">
        <p14:creationId xmlns:p14="http://schemas.microsoft.com/office/powerpoint/2010/main" val="35444880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Concurrency</a:t>
            </a:r>
            <a:endParaRPr lang="en-US" dirty="0"/>
          </a:p>
        </p:txBody>
      </p:sp>
      <p:sp>
        <p:nvSpPr>
          <p:cNvPr id="3" name="Content Placeholder 2"/>
          <p:cNvSpPr>
            <a:spLocks noGrp="1"/>
          </p:cNvSpPr>
          <p:nvPr>
            <p:ph idx="1"/>
          </p:nvPr>
        </p:nvSpPr>
        <p:spPr>
          <a:xfrm>
            <a:off x="762000" y="990600"/>
            <a:ext cx="8077200" cy="5257799"/>
          </a:xfrm>
        </p:spPr>
        <p:txBody>
          <a:bodyPr>
            <a:normAutofit/>
          </a:bodyPr>
          <a:lstStyle/>
          <a:p>
            <a:r>
              <a:rPr lang="en-US" sz="1600" dirty="0" smtClean="0"/>
              <a:t>All the languages initially were procedural.</a:t>
            </a:r>
          </a:p>
          <a:p>
            <a:pPr lvl="2"/>
            <a:r>
              <a:rPr lang="en-US" sz="1600" dirty="0" smtClean="0">
                <a:solidFill>
                  <a:srgbClr val="0000FF"/>
                </a:solidFill>
              </a:rPr>
              <a:t>(8 * 6 ) / (173 / 5) + 10</a:t>
            </a:r>
          </a:p>
          <a:p>
            <a:pPr lvl="1"/>
            <a:r>
              <a:rPr lang="en-US" sz="1600" dirty="0" smtClean="0"/>
              <a:t>So procedurally it should run as :</a:t>
            </a:r>
          </a:p>
          <a:p>
            <a:pPr lvl="2"/>
            <a:r>
              <a:rPr lang="en-US" sz="1600" dirty="0" smtClean="0">
                <a:solidFill>
                  <a:srgbClr val="0000FF"/>
                </a:solidFill>
              </a:rPr>
              <a:t>((</a:t>
            </a:r>
            <a:r>
              <a:rPr lang="en-US" sz="1600" dirty="0">
                <a:solidFill>
                  <a:srgbClr val="0000FF"/>
                </a:solidFill>
              </a:rPr>
              <a:t>8 * 6 ) / (173 / 5</a:t>
            </a:r>
            <a:r>
              <a:rPr lang="en-US" sz="1600" dirty="0" smtClean="0">
                <a:solidFill>
                  <a:srgbClr val="0000FF"/>
                </a:solidFill>
              </a:rPr>
              <a:t>))+ 10  </a:t>
            </a:r>
            <a:r>
              <a:rPr lang="en-US" sz="1600" dirty="0" smtClean="0"/>
              <a:t>and not </a:t>
            </a:r>
            <a:r>
              <a:rPr lang="en-US" sz="1600" dirty="0">
                <a:solidFill>
                  <a:srgbClr val="0000FF"/>
                </a:solidFill>
              </a:rPr>
              <a:t>((8 * 6 ) / (173 / 5))+ </a:t>
            </a:r>
            <a:r>
              <a:rPr lang="en-US" sz="1600" dirty="0" smtClean="0">
                <a:solidFill>
                  <a:srgbClr val="0000FF"/>
                </a:solidFill>
              </a:rPr>
              <a:t>10)</a:t>
            </a:r>
          </a:p>
          <a:p>
            <a:pPr marL="342900" lvl="2" indent="-342900"/>
            <a:r>
              <a:rPr lang="en-US" sz="1600" dirty="0"/>
              <a:t>Early computers were typically single processors and hence </a:t>
            </a:r>
            <a:r>
              <a:rPr lang="en-US" sz="1600" dirty="0" smtClean="0"/>
              <a:t>each instruction blocked the execution.</a:t>
            </a:r>
          </a:p>
          <a:p>
            <a:pPr marL="342900" lvl="2" indent="-342900"/>
            <a:r>
              <a:rPr lang="en-US" sz="1600" dirty="0" smtClean="0"/>
              <a:t>Not any more.</a:t>
            </a:r>
          </a:p>
          <a:p>
            <a:pPr marL="342900" lvl="2" indent="-342900"/>
            <a:r>
              <a:rPr lang="en-US" sz="1600" dirty="0" smtClean="0"/>
              <a:t>If looked closely can we break the previous calculation in concurrent blocks ?</a:t>
            </a:r>
          </a:p>
          <a:p>
            <a:pPr marL="342900" lvl="2" indent="-342900"/>
            <a:r>
              <a:rPr lang="en-US" sz="1600" dirty="0" smtClean="0"/>
              <a:t>If it can be broken, can the results be used in the correctly ordered computations finally.</a:t>
            </a:r>
          </a:p>
          <a:p>
            <a:pPr marL="342900" lvl="2" indent="-342900"/>
            <a:r>
              <a:rPr lang="en-US" sz="1600" dirty="0" smtClean="0"/>
              <a:t>If the answer is yes, we can definitely distribute the calculation across multiple processors/ worker threads to do the calculations independently and submit the result.</a:t>
            </a:r>
          </a:p>
          <a:p>
            <a:pPr marL="342900" lvl="2" indent="-342900"/>
            <a:r>
              <a:rPr lang="en-US" sz="1600" dirty="0" smtClean="0"/>
              <a:t>Parallelism, is it ?   Concurrency, is it?   Are they same ?</a:t>
            </a:r>
          </a:p>
          <a:p>
            <a:pPr marL="342900" lvl="2" indent="-342900"/>
            <a:r>
              <a:rPr lang="en-US" sz="1600" dirty="0"/>
              <a:t>Rob Pike, co-inventor of Google's Go programming language, defines concurrency in this way</a:t>
            </a:r>
            <a:r>
              <a:rPr lang="en-US" sz="1600" dirty="0" smtClean="0"/>
              <a:t>:</a:t>
            </a:r>
            <a:endParaRPr lang="en-US" sz="1600" dirty="0"/>
          </a:p>
          <a:p>
            <a:pPr marL="1257300" lvl="4" indent="-342900"/>
            <a:r>
              <a:rPr lang="en-US" sz="1600" i="1" dirty="0"/>
              <a:t>"Concurrency is a way to structure a thing so that you can, maybe, use parallelism to do a better job. But parallelism is not the goal of concurrency; concurrency's goal is a good structure."</a:t>
            </a:r>
            <a:endParaRPr lang="en-US" sz="1600" i="1" dirty="0" smtClean="0"/>
          </a:p>
          <a:p>
            <a:pPr marL="342900" lvl="2" indent="-342900"/>
            <a:endParaRPr lang="en-US" sz="3200" dirty="0"/>
          </a:p>
          <a:p>
            <a:pPr lvl="2"/>
            <a:endParaRPr lang="en-US" dirty="0" smtClean="0"/>
          </a:p>
          <a:p>
            <a:pPr lvl="2"/>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57</a:t>
            </a:fld>
            <a:endParaRPr lang="en-US" dirty="0"/>
          </a:p>
        </p:txBody>
      </p:sp>
    </p:spTree>
    <p:extLst>
      <p:ext uri="{BB962C8B-B14F-4D97-AF65-F5344CB8AC3E}">
        <p14:creationId xmlns:p14="http://schemas.microsoft.com/office/powerpoint/2010/main" val="3008039821"/>
      </p:ext>
    </p:extLst>
  </p:cSld>
  <p:clrMapOvr>
    <a:masterClrMapping/>
  </p:clrMapOvr>
  <p:transition xmlns:p14="http://schemas.microsoft.com/office/powerpoint/2010/mai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568568"/>
          </a:xfrm>
        </p:spPr>
        <p:txBody>
          <a:bodyPr>
            <a:normAutofit fontScale="90000"/>
          </a:bodyPr>
          <a:lstStyle/>
          <a:p>
            <a:r>
              <a:rPr lang="en-US" dirty="0"/>
              <a:t/>
            </a:r>
            <a:br>
              <a:rPr lang="en-US" dirty="0"/>
            </a:br>
            <a:r>
              <a:rPr lang="en-US" dirty="0"/>
              <a:t/>
            </a:r>
            <a:br>
              <a:rPr lang="en-US" dirty="0"/>
            </a:br>
            <a:r>
              <a:rPr lang="en-US" dirty="0" smtClean="0"/>
              <a:t>single thread of execution single thread of execution </a:t>
            </a:r>
            <a:endParaRPr lang="en-US" dirty="0"/>
          </a:p>
        </p:txBody>
      </p:sp>
      <p:pic>
        <p:nvPicPr>
          <p:cNvPr id="6" name="Content Placeholder 5" descr="getfile.jpeg"/>
          <p:cNvPicPr>
            <a:picLocks noGrp="1" noChangeAspect="1"/>
          </p:cNvPicPr>
          <p:nvPr>
            <p:ph idx="1"/>
          </p:nvPr>
        </p:nvPicPr>
        <p:blipFill>
          <a:blip r:embed="rId3">
            <a:extLst>
              <a:ext uri="{28A0092B-C50C-407E-A947-70E740481C1C}">
                <a14:useLocalDpi xmlns:a14="http://schemas.microsoft.com/office/drawing/2010/main" val="0"/>
              </a:ext>
            </a:extLst>
          </a:blip>
          <a:srcRect l="-14150" r="-14150"/>
          <a:stretch>
            <a:fillRect/>
          </a:stretch>
        </p:blipFill>
        <p:spPr>
          <a:xfrm>
            <a:off x="-304800" y="228600"/>
            <a:ext cx="10287000" cy="5665788"/>
          </a:xfrm>
        </p:spPr>
      </p:pic>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58</a:t>
            </a:fld>
            <a:endParaRPr lang="en-US" dirty="0"/>
          </a:p>
        </p:txBody>
      </p:sp>
    </p:spTree>
    <p:extLst>
      <p:ext uri="{BB962C8B-B14F-4D97-AF65-F5344CB8AC3E}">
        <p14:creationId xmlns:p14="http://schemas.microsoft.com/office/powerpoint/2010/main" val="1924055701"/>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a:bodyPr>
          <a:lstStyle/>
          <a:p>
            <a:r>
              <a:rPr lang="en-US" sz="1600" dirty="0" smtClean="0"/>
              <a:t>PROs:</a:t>
            </a:r>
          </a:p>
          <a:p>
            <a:pPr marL="1257300" lvl="4" indent="-342900"/>
            <a:r>
              <a:rPr lang="en-US" sz="1600" dirty="0"/>
              <a:t>Total control of the execution.</a:t>
            </a:r>
          </a:p>
          <a:p>
            <a:pPr marL="1257300" lvl="4" indent="-342900"/>
            <a:r>
              <a:rPr lang="en-US" sz="1600" dirty="0"/>
              <a:t>Simple.</a:t>
            </a:r>
          </a:p>
          <a:p>
            <a:pPr marL="1257300" lvl="4" indent="-342900"/>
            <a:r>
              <a:rPr lang="en-US" sz="1600" dirty="0"/>
              <a:t> No memory management, no state management.</a:t>
            </a:r>
          </a:p>
          <a:p>
            <a:pPr lvl="2"/>
            <a:endParaRPr lang="en-US" sz="1600" dirty="0"/>
          </a:p>
          <a:p>
            <a:pPr marL="342900" lvl="2" indent="-342900"/>
            <a:r>
              <a:rPr lang="en-US" sz="1600" dirty="0"/>
              <a:t>Cons: </a:t>
            </a:r>
            <a:endParaRPr lang="en-US" sz="1600" dirty="0" smtClean="0"/>
          </a:p>
          <a:p>
            <a:pPr marL="1257300" lvl="4" indent="-342900"/>
            <a:r>
              <a:rPr lang="en-US" sz="1600" dirty="0" smtClean="0"/>
              <a:t>Slow.</a:t>
            </a:r>
          </a:p>
          <a:p>
            <a:pPr marL="1257300" lvl="4" indent="-342900"/>
            <a:r>
              <a:rPr lang="en-US" sz="1600" dirty="0" smtClean="0"/>
              <a:t>Blocking.</a:t>
            </a:r>
          </a:p>
          <a:p>
            <a:pPr marL="1257300" lvl="4" indent="-342900"/>
            <a:r>
              <a:rPr lang="en-US" sz="1600" dirty="0" smtClean="0"/>
              <a:t>Cannot leverage parallel computing </a:t>
            </a:r>
          </a:p>
          <a:p>
            <a:pPr marL="0" lvl="2" indent="0">
              <a:buNone/>
            </a:pPr>
            <a:r>
              <a:rPr lang="en-US" sz="1600" dirty="0" smtClean="0"/>
              <a:t>But since we do like speed : </a:t>
            </a:r>
          </a:p>
          <a:p>
            <a:r>
              <a:rPr lang="en-US" sz="1600" dirty="0" smtClean="0"/>
              <a:t>The model </a:t>
            </a:r>
            <a:r>
              <a:rPr lang="en-US" sz="1600" dirty="0"/>
              <a:t>discussed earlier rapidly became obsolete as chip designers and systems programmers worked to introduce parallel computing. </a:t>
            </a:r>
          </a:p>
          <a:p>
            <a:r>
              <a:rPr lang="en-US" sz="1600" dirty="0" smtClean="0"/>
              <a:t>The GOAL:</a:t>
            </a:r>
          </a:p>
          <a:p>
            <a:pPr lvl="1"/>
            <a:r>
              <a:rPr lang="en-US" sz="1600" dirty="0" smtClean="0"/>
              <a:t>Rather </a:t>
            </a:r>
            <a:r>
              <a:rPr lang="en-US" sz="1600" dirty="0"/>
              <a:t>than having one blocking thread, the goal was to have multiple cooperating threads.</a:t>
            </a:r>
          </a:p>
          <a:p>
            <a:pPr marL="914400" lvl="4" indent="0">
              <a:buNone/>
            </a:pPr>
            <a:endParaRPr lang="en-US" sz="1600" dirty="0" smtClean="0"/>
          </a:p>
          <a:p>
            <a:pPr marL="914400" lvl="4" indent="0">
              <a:buNone/>
            </a:pPr>
            <a:endParaRPr lang="en-US" sz="1600" dirty="0"/>
          </a:p>
          <a:p>
            <a:pPr marL="914400" lvl="2" indent="0">
              <a:buNone/>
            </a:pPr>
            <a:endParaRPr lang="en-US" sz="1600" dirty="0" smtClean="0"/>
          </a:p>
          <a:p>
            <a:pPr marL="914400" lvl="2" indent="0">
              <a:buNone/>
            </a:pPr>
            <a:r>
              <a:rPr lang="en-US" sz="1600" dirty="0" smtClean="0"/>
              <a:t>	</a:t>
            </a:r>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59</a:t>
            </a:fld>
            <a:endParaRPr lang="en-US" dirty="0"/>
          </a:p>
        </p:txBody>
      </p:sp>
    </p:spTree>
    <p:extLst>
      <p:ext uri="{BB962C8B-B14F-4D97-AF65-F5344CB8AC3E}">
        <p14:creationId xmlns:p14="http://schemas.microsoft.com/office/powerpoint/2010/main" val="291371069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3048000"/>
            <a:ext cx="6096000" cy="1362075"/>
          </a:xfrm>
        </p:spPr>
        <p:txBody>
          <a:bodyPr>
            <a:normAutofit/>
          </a:bodyPr>
          <a:lstStyle/>
          <a:p>
            <a:r>
              <a:rPr lang="en-US" sz="5400" dirty="0" err="1" smtClean="0"/>
              <a:t>Node.JS</a:t>
            </a:r>
            <a:r>
              <a:rPr lang="en-US" sz="5400" dirty="0" smtClean="0"/>
              <a:t> </a:t>
            </a:r>
            <a:endParaRPr lang="en-US" sz="5400"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6</a:t>
            </a:fld>
            <a:endParaRPr lang="en-US" dirty="0"/>
          </a:p>
        </p:txBody>
      </p:sp>
      <p:pic>
        <p:nvPicPr>
          <p:cNvPr id="6" name="Picture 5" descr="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
            <a:ext cx="3924300" cy="3276600"/>
          </a:xfrm>
          <a:prstGeom prst="rect">
            <a:avLst/>
          </a:prstGeom>
        </p:spPr>
      </p:pic>
    </p:spTree>
    <p:extLst>
      <p:ext uri="{BB962C8B-B14F-4D97-AF65-F5344CB8AC3E}">
        <p14:creationId xmlns:p14="http://schemas.microsoft.com/office/powerpoint/2010/main" val="3928676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60</a:t>
            </a:fld>
            <a:endParaRPr lang="en-US" dirty="0"/>
          </a:p>
        </p:txBody>
      </p:sp>
      <p:pic>
        <p:nvPicPr>
          <p:cNvPr id="8" name="Content Placeholder 7" descr="getfile (1).jpeg"/>
          <p:cNvPicPr>
            <a:picLocks noGrp="1" noChangeAspect="1"/>
          </p:cNvPicPr>
          <p:nvPr>
            <p:ph idx="1"/>
          </p:nvPr>
        </p:nvPicPr>
        <p:blipFill>
          <a:blip r:embed="rId3">
            <a:extLst>
              <a:ext uri="{28A0092B-C50C-407E-A947-70E740481C1C}">
                <a14:useLocalDpi xmlns:a14="http://schemas.microsoft.com/office/drawing/2010/main" val="0"/>
              </a:ext>
            </a:extLst>
          </a:blip>
          <a:srcRect l="-51101" r="-51101"/>
          <a:stretch>
            <a:fillRect/>
          </a:stretch>
        </p:blipFill>
        <p:spPr>
          <a:xfrm>
            <a:off x="-3581400" y="381000"/>
            <a:ext cx="16383000" cy="5513388"/>
          </a:xfrm>
        </p:spPr>
      </p:pic>
    </p:spTree>
    <p:extLst>
      <p:ext uri="{BB962C8B-B14F-4D97-AF65-F5344CB8AC3E}">
        <p14:creationId xmlns:p14="http://schemas.microsoft.com/office/powerpoint/2010/main" val="3071558152"/>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fontScale="92500"/>
          </a:bodyPr>
          <a:lstStyle/>
          <a:p>
            <a:r>
              <a:rPr lang="en-US" sz="1600" dirty="0" smtClean="0"/>
              <a:t>PROs:</a:t>
            </a:r>
          </a:p>
          <a:p>
            <a:pPr lvl="2"/>
            <a:r>
              <a:rPr lang="en-US" sz="1600" dirty="0" smtClean="0"/>
              <a:t>Problem broken into various atomic concurrent blocks.</a:t>
            </a:r>
          </a:p>
          <a:p>
            <a:pPr lvl="2"/>
            <a:r>
              <a:rPr lang="en-US" sz="1600" dirty="0" smtClean="0"/>
              <a:t>Can be run in parallel by various threads.</a:t>
            </a:r>
          </a:p>
          <a:p>
            <a:pPr lvl="2"/>
            <a:r>
              <a:rPr lang="en-US" sz="1600" dirty="0" smtClean="0"/>
              <a:t>Overall processing time reduced </a:t>
            </a:r>
            <a:r>
              <a:rPr lang="en-US" sz="1600" dirty="0"/>
              <a:t>d</a:t>
            </a:r>
            <a:r>
              <a:rPr lang="en-US" sz="1600" dirty="0" smtClean="0"/>
              <a:t>ramatically.</a:t>
            </a:r>
          </a:p>
          <a:p>
            <a:pPr lvl="2"/>
            <a:endParaRPr lang="en-US" sz="1600" dirty="0"/>
          </a:p>
          <a:p>
            <a:pPr marL="342900" lvl="2" indent="-342900"/>
            <a:r>
              <a:rPr lang="en-US" sz="1600" dirty="0"/>
              <a:t>Cons: </a:t>
            </a:r>
            <a:r>
              <a:rPr lang="en-US" sz="1600" dirty="0" smtClean="0"/>
              <a:t>*</a:t>
            </a:r>
          </a:p>
          <a:p>
            <a:pPr marL="1257300" lvl="4" indent="-342900"/>
            <a:r>
              <a:rPr lang="en-US" sz="1600" dirty="0"/>
              <a:t>When the threads are sharing the memory, the system becomes inherently complex.</a:t>
            </a:r>
          </a:p>
          <a:p>
            <a:pPr marL="1257300" lvl="4" indent="-342900"/>
            <a:r>
              <a:rPr lang="en-US" sz="1600" dirty="0"/>
              <a:t>Communication between the threads become very complex.</a:t>
            </a:r>
          </a:p>
          <a:p>
            <a:pPr marL="1257300" lvl="4" indent="-342900"/>
            <a:r>
              <a:rPr lang="en-US" sz="1600" dirty="0"/>
              <a:t>Race Conditions and Deadlocks.</a:t>
            </a:r>
          </a:p>
          <a:p>
            <a:pPr marL="1257300" lvl="4" indent="-342900"/>
            <a:r>
              <a:rPr lang="en-US" sz="1600" dirty="0"/>
              <a:t>Code Reuse or Library sharing can be treacherous.</a:t>
            </a:r>
          </a:p>
          <a:p>
            <a:pPr marL="914400" lvl="4" indent="0">
              <a:buNone/>
            </a:pPr>
            <a:endParaRPr lang="en-US" sz="1600" dirty="0" smtClean="0"/>
          </a:p>
          <a:p>
            <a:pPr marL="0" lvl="2" indent="0">
              <a:buNone/>
            </a:pPr>
            <a:r>
              <a:rPr lang="en-US" sz="1600" dirty="0" smtClean="0"/>
              <a:t> Rule of Simplicity :</a:t>
            </a:r>
          </a:p>
          <a:p>
            <a:pPr marL="0" lvl="2" indent="0">
              <a:buNone/>
            </a:pPr>
            <a:r>
              <a:rPr lang="en-US" sz="1600" dirty="0" smtClean="0"/>
              <a:t>	</a:t>
            </a:r>
            <a:r>
              <a:rPr lang="en-US" sz="1600" i="1" dirty="0" smtClean="0"/>
              <a:t>Developers </a:t>
            </a:r>
            <a:r>
              <a:rPr lang="en-US" sz="1600" i="1" dirty="0"/>
              <a:t>should design for simplicity by looking for ways to break up program systems into small, straightforward cooperating pieces. This rule aims to discourage developers' affection for writing 'intricate and beautiful complexities' that are, in reality, bug-prone programs</a:t>
            </a:r>
            <a:r>
              <a:rPr lang="en-US" sz="1600" i="1" dirty="0" smtClean="0"/>
              <a:t>.</a:t>
            </a:r>
            <a:endParaRPr lang="en-US" sz="1600" i="1" dirty="0"/>
          </a:p>
          <a:p>
            <a:pPr marL="0" lvl="2" indent="0">
              <a:buNone/>
            </a:pPr>
            <a:endParaRPr lang="en-US" sz="1600" i="1" dirty="0"/>
          </a:p>
          <a:p>
            <a:pPr marL="0" lvl="2" indent="0">
              <a:buNone/>
            </a:pPr>
            <a:r>
              <a:rPr lang="en-US" sz="1600" dirty="0" smtClean="0"/>
              <a:t>   </a:t>
            </a:r>
          </a:p>
          <a:p>
            <a:pPr marL="914400" lvl="4" indent="0">
              <a:buNone/>
            </a:pPr>
            <a:endParaRPr lang="en-US" sz="1600" dirty="0"/>
          </a:p>
          <a:p>
            <a:pPr marL="914400" lvl="2" indent="0">
              <a:buNone/>
            </a:pPr>
            <a:endParaRPr lang="en-US" sz="1600" dirty="0" smtClean="0"/>
          </a:p>
          <a:p>
            <a:pPr marL="914400" lvl="2" indent="0">
              <a:buNone/>
            </a:pPr>
            <a:r>
              <a:rPr lang="en-US" sz="1600" dirty="0" smtClean="0"/>
              <a:t>	</a:t>
            </a:r>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61</a:t>
            </a:fld>
            <a:endParaRPr lang="en-US" dirty="0"/>
          </a:p>
        </p:txBody>
      </p:sp>
    </p:spTree>
    <p:extLst>
      <p:ext uri="{BB962C8B-B14F-4D97-AF65-F5344CB8AC3E}">
        <p14:creationId xmlns:p14="http://schemas.microsoft.com/office/powerpoint/2010/main" val="262483784"/>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normAutofit/>
          </a:bodyPr>
          <a:lstStyle/>
          <a:p>
            <a:r>
              <a:rPr lang="en-US" sz="3600" dirty="0" smtClean="0"/>
              <a:t>Node’s Approach to concurrency. *</a:t>
            </a:r>
            <a:endParaRPr lang="en-US" sz="3600" dirty="0"/>
          </a:p>
        </p:txBody>
      </p:sp>
      <p:sp>
        <p:nvSpPr>
          <p:cNvPr id="3" name="Content Placeholder 2"/>
          <p:cNvSpPr>
            <a:spLocks noGrp="1"/>
          </p:cNvSpPr>
          <p:nvPr>
            <p:ph idx="1"/>
          </p:nvPr>
        </p:nvSpPr>
        <p:spPr>
          <a:xfrm>
            <a:off x="762000" y="1143001"/>
            <a:ext cx="8077200" cy="4750776"/>
          </a:xfrm>
        </p:spPr>
        <p:txBody>
          <a:bodyPr>
            <a:normAutofit/>
          </a:bodyPr>
          <a:lstStyle/>
          <a:p>
            <a:r>
              <a:rPr lang="en-US" sz="2400" dirty="0" smtClean="0"/>
              <a:t>Developer not responsible to manage the complexity surrounding the thread management.</a:t>
            </a:r>
          </a:p>
          <a:p>
            <a:r>
              <a:rPr lang="en-US" sz="2400" dirty="0" smtClean="0"/>
              <a:t>Node manages the IO threads.</a:t>
            </a:r>
          </a:p>
          <a:p>
            <a:r>
              <a:rPr lang="en-US" sz="2400" dirty="0" smtClean="0"/>
              <a:t>Developer only designs an application providing the callbacks to be executed when the data becomes available.</a:t>
            </a:r>
          </a:p>
          <a:p>
            <a:r>
              <a:rPr lang="en-US" sz="2400" dirty="0" smtClean="0"/>
              <a:t>Developer is isolated from the complexity, only providing the execution chain.</a:t>
            </a:r>
            <a:endParaRPr lang="en-US" sz="24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62</a:t>
            </a:fld>
            <a:endParaRPr lang="en-US" dirty="0"/>
          </a:p>
        </p:txBody>
      </p:sp>
    </p:spTree>
    <p:extLst>
      <p:ext uri="{BB962C8B-B14F-4D97-AF65-F5344CB8AC3E}">
        <p14:creationId xmlns:p14="http://schemas.microsoft.com/office/powerpoint/2010/main" val="2282695953"/>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lstStyle/>
          <a:p>
            <a:r>
              <a:rPr lang="en-US" dirty="0" smtClean="0"/>
              <a:t>Node is Evented</a:t>
            </a:r>
            <a:endParaRPr lang="en-US" dirty="0"/>
          </a:p>
        </p:txBody>
      </p:sp>
      <p:sp>
        <p:nvSpPr>
          <p:cNvPr id="3" name="Content Placeholder 2"/>
          <p:cNvSpPr>
            <a:spLocks noGrp="1"/>
          </p:cNvSpPr>
          <p:nvPr>
            <p:ph idx="1"/>
          </p:nvPr>
        </p:nvSpPr>
        <p:spPr>
          <a:xfrm>
            <a:off x="762000" y="1143001"/>
            <a:ext cx="8077200" cy="4750776"/>
          </a:xfrm>
        </p:spPr>
        <p:txBody>
          <a:bodyPr>
            <a:normAutofit/>
          </a:bodyPr>
          <a:lstStyle/>
          <a:p>
            <a:pPr marL="0" indent="0">
              <a:buNone/>
            </a:pPr>
            <a:r>
              <a:rPr lang="en-US" sz="1600" i="1" dirty="0" err="1" smtClean="0">
                <a:solidFill>
                  <a:srgbClr val="0000FF"/>
                </a:solidFill>
              </a:rPr>
              <a:t>fileNames</a:t>
            </a:r>
            <a:r>
              <a:rPr lang="en-US" sz="1600" i="1" dirty="0" smtClean="0">
                <a:solidFill>
                  <a:srgbClr val="0000FF"/>
                </a:solidFill>
              </a:rPr>
              <a:t> </a:t>
            </a:r>
            <a:r>
              <a:rPr lang="en-US" sz="1600" i="1" dirty="0">
                <a:solidFill>
                  <a:srgbClr val="0000FF"/>
                </a:solidFill>
              </a:rPr>
              <a:t>= ['</a:t>
            </a:r>
            <a:r>
              <a:rPr lang="en-US" sz="1600" i="1" dirty="0" err="1">
                <a:solidFill>
                  <a:srgbClr val="0000FF"/>
                </a:solidFill>
              </a:rPr>
              <a:t>a','b','c</a:t>
            </a:r>
            <a:r>
              <a:rPr lang="en-US" sz="1600" i="1" dirty="0">
                <a:solidFill>
                  <a:srgbClr val="0000FF"/>
                </a:solidFill>
              </a:rPr>
              <a:t>']</a:t>
            </a:r>
          </a:p>
          <a:p>
            <a:pPr marL="0" indent="0">
              <a:buNone/>
            </a:pPr>
            <a:r>
              <a:rPr lang="en-US" sz="1600" i="1" dirty="0">
                <a:solidFill>
                  <a:srgbClr val="0000FF"/>
                </a:solidFill>
              </a:rPr>
              <a:t>while(filename = </a:t>
            </a:r>
            <a:r>
              <a:rPr lang="en-US" sz="1600" i="1" dirty="0" err="1">
                <a:solidFill>
                  <a:srgbClr val="0000FF"/>
                </a:solidFill>
              </a:rPr>
              <a:t>fileNames.shift</a:t>
            </a:r>
            <a:r>
              <a:rPr lang="en-US" sz="1600" i="1" dirty="0">
                <a:solidFill>
                  <a:srgbClr val="0000FF"/>
                </a:solidFill>
              </a:rPr>
              <a:t>()) {</a:t>
            </a:r>
          </a:p>
          <a:p>
            <a:pPr marL="0" indent="0">
              <a:buNone/>
            </a:pPr>
            <a:r>
              <a:rPr lang="en-US" sz="1600" i="1" dirty="0">
                <a:solidFill>
                  <a:srgbClr val="0000FF"/>
                </a:solidFill>
              </a:rPr>
              <a:t>  </a:t>
            </a:r>
            <a:r>
              <a:rPr lang="en-US" sz="1600" i="1" dirty="0" err="1">
                <a:solidFill>
                  <a:srgbClr val="0000FF"/>
                </a:solidFill>
              </a:rPr>
              <a:t>fileContents</a:t>
            </a:r>
            <a:r>
              <a:rPr lang="en-US" sz="1600" i="1" dirty="0">
                <a:solidFill>
                  <a:srgbClr val="0000FF"/>
                </a:solidFill>
              </a:rPr>
              <a:t> = </a:t>
            </a:r>
            <a:r>
              <a:rPr lang="en-US" sz="1600" i="1" dirty="0" err="1">
                <a:solidFill>
                  <a:srgbClr val="0000FF"/>
                </a:solidFill>
              </a:rPr>
              <a:t>File.read</a:t>
            </a:r>
            <a:r>
              <a:rPr lang="en-US" sz="1600" i="1" dirty="0">
                <a:solidFill>
                  <a:srgbClr val="0000FF"/>
                </a:solidFill>
              </a:rPr>
              <a:t>(filename)</a:t>
            </a:r>
          </a:p>
          <a:p>
            <a:pPr marL="0" indent="0">
              <a:buNone/>
            </a:pPr>
            <a:r>
              <a:rPr lang="en-US" sz="1600" i="1" dirty="0">
                <a:solidFill>
                  <a:srgbClr val="0000FF"/>
                </a:solidFill>
              </a:rPr>
              <a:t>  print </a:t>
            </a:r>
            <a:r>
              <a:rPr lang="en-US" sz="1600" i="1" dirty="0" err="1">
                <a:solidFill>
                  <a:srgbClr val="0000FF"/>
                </a:solidFill>
              </a:rPr>
              <a:t>fileContents</a:t>
            </a:r>
            <a:endParaRPr lang="en-US" sz="1600" i="1" dirty="0">
              <a:solidFill>
                <a:srgbClr val="0000FF"/>
              </a:solidFill>
            </a:endParaRPr>
          </a:p>
          <a:p>
            <a:pPr marL="0" indent="0">
              <a:buNone/>
            </a:pPr>
            <a:r>
              <a:rPr lang="en-US" sz="1600" i="1" dirty="0">
                <a:solidFill>
                  <a:srgbClr val="0000FF"/>
                </a:solidFill>
              </a:rPr>
              <a:t>}</a:t>
            </a:r>
          </a:p>
          <a:p>
            <a:pPr marL="0" indent="0">
              <a:buNone/>
            </a:pPr>
            <a:r>
              <a:rPr lang="en-US" sz="1600" i="1" dirty="0">
                <a:solidFill>
                  <a:srgbClr val="0000FF"/>
                </a:solidFill>
              </a:rPr>
              <a:t>//	&gt; a</a:t>
            </a:r>
          </a:p>
          <a:p>
            <a:pPr marL="0" indent="0">
              <a:buNone/>
            </a:pPr>
            <a:r>
              <a:rPr lang="en-US" sz="1600" i="1" dirty="0">
                <a:solidFill>
                  <a:srgbClr val="0000FF"/>
                </a:solidFill>
              </a:rPr>
              <a:t>//	&gt; b</a:t>
            </a:r>
          </a:p>
          <a:p>
            <a:pPr marL="0" indent="0">
              <a:buNone/>
            </a:pPr>
            <a:r>
              <a:rPr lang="en-US" sz="1600" i="1" dirty="0">
                <a:solidFill>
                  <a:srgbClr val="0000FF"/>
                </a:solidFill>
              </a:rPr>
              <a:t>//	&gt; c</a:t>
            </a:r>
          </a:p>
          <a:p>
            <a:pPr marL="0" indent="0">
              <a:buNone/>
            </a:pPr>
            <a:endParaRPr lang="en-US" sz="1600" i="1" dirty="0">
              <a:solidFill>
                <a:srgbClr val="0000FF"/>
              </a:solidFill>
            </a:endParaRPr>
          </a:p>
          <a:p>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63</a:t>
            </a:fld>
            <a:endParaRPr lang="en-US" dirty="0"/>
          </a:p>
        </p:txBody>
      </p:sp>
    </p:spTree>
    <p:extLst>
      <p:ext uri="{BB962C8B-B14F-4D97-AF65-F5344CB8AC3E}">
        <p14:creationId xmlns:p14="http://schemas.microsoft.com/office/powerpoint/2010/main" val="1396759527"/>
      </p:ext>
    </p:extLst>
  </p:cSld>
  <p:clrMapOvr>
    <a:masterClrMapping/>
  </p:clrMapOvr>
  <p:transition xmlns:p14="http://schemas.microsoft.com/office/powerpoint/2010/mai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a:bodyPr>
          <a:lstStyle/>
          <a:p>
            <a:pPr marL="0" indent="0">
              <a:buNone/>
            </a:pPr>
            <a:r>
              <a:rPr lang="en-US" sz="2100" dirty="0">
                <a:solidFill>
                  <a:srgbClr val="0000FF"/>
                </a:solidFill>
              </a:rPr>
              <a:t>“</a:t>
            </a:r>
            <a:r>
              <a:rPr lang="en-US" sz="2100" dirty="0" err="1">
                <a:solidFill>
                  <a:srgbClr val="0000FF"/>
                </a:solidFill>
              </a:rPr>
              <a:t>var</a:t>
            </a:r>
            <a:r>
              <a:rPr lang="en-US" sz="2100" dirty="0">
                <a:solidFill>
                  <a:srgbClr val="0000FF"/>
                </a:solidFill>
              </a:rPr>
              <a:t> </a:t>
            </a:r>
            <a:r>
              <a:rPr lang="en-US" sz="2100" dirty="0" err="1">
                <a:solidFill>
                  <a:srgbClr val="0000FF"/>
                </a:solidFill>
              </a:rPr>
              <a:t>fs</a:t>
            </a:r>
            <a:r>
              <a:rPr lang="en-US" sz="2100" dirty="0">
                <a:solidFill>
                  <a:srgbClr val="0000FF"/>
                </a:solidFill>
              </a:rPr>
              <a:t> = require('</a:t>
            </a:r>
            <a:r>
              <a:rPr lang="en-US" sz="2100" dirty="0" err="1">
                <a:solidFill>
                  <a:srgbClr val="0000FF"/>
                </a:solidFill>
              </a:rPr>
              <a:t>fs</a:t>
            </a:r>
            <a:r>
              <a:rPr lang="en-US" sz="2100" dirty="0">
                <a:solidFill>
                  <a:srgbClr val="0000FF"/>
                </a:solidFill>
              </a:rPr>
              <a:t>');</a:t>
            </a:r>
          </a:p>
          <a:p>
            <a:pPr marL="0" indent="0">
              <a:buNone/>
            </a:pPr>
            <a:r>
              <a:rPr lang="en-US" sz="2100" dirty="0" err="1">
                <a:solidFill>
                  <a:srgbClr val="0000FF"/>
                </a:solidFill>
              </a:rPr>
              <a:t>var</a:t>
            </a:r>
            <a:r>
              <a:rPr lang="en-US" sz="2100" dirty="0">
                <a:solidFill>
                  <a:srgbClr val="0000FF"/>
                </a:solidFill>
              </a:rPr>
              <a:t> </a:t>
            </a:r>
            <a:r>
              <a:rPr lang="en-US" sz="2100" dirty="0" err="1">
                <a:solidFill>
                  <a:srgbClr val="0000FF"/>
                </a:solidFill>
              </a:rPr>
              <a:t>fileNames</a:t>
            </a:r>
            <a:r>
              <a:rPr lang="en-US" sz="2100" dirty="0">
                <a:solidFill>
                  <a:srgbClr val="0000FF"/>
                </a:solidFill>
              </a:rPr>
              <a:t> = ['</a:t>
            </a:r>
            <a:r>
              <a:rPr lang="en-US" sz="2100" dirty="0" err="1">
                <a:solidFill>
                  <a:srgbClr val="0000FF"/>
                </a:solidFill>
              </a:rPr>
              <a:t>a','b','c</a:t>
            </a:r>
            <a:r>
              <a:rPr lang="en-US" sz="2100" dirty="0">
                <a:solidFill>
                  <a:srgbClr val="0000FF"/>
                </a:solidFill>
              </a:rPr>
              <a:t>'];</a:t>
            </a:r>
          </a:p>
          <a:p>
            <a:pPr marL="0" indent="0">
              <a:buNone/>
            </a:pPr>
            <a:r>
              <a:rPr lang="en-US" sz="2100" dirty="0" err="1">
                <a:solidFill>
                  <a:srgbClr val="0000FF"/>
                </a:solidFill>
              </a:rPr>
              <a:t>fileNames.forEach</a:t>
            </a:r>
            <a:r>
              <a:rPr lang="en-US" sz="2100" dirty="0">
                <a:solidFill>
                  <a:srgbClr val="0000FF"/>
                </a:solidFill>
              </a:rPr>
              <a:t>(function(filename) {</a:t>
            </a:r>
          </a:p>
          <a:p>
            <a:pPr marL="0" indent="0">
              <a:buNone/>
            </a:pPr>
            <a:r>
              <a:rPr lang="en-US" sz="2100" dirty="0">
                <a:solidFill>
                  <a:srgbClr val="0000FF"/>
                </a:solidFill>
              </a:rPr>
              <a:t>  </a:t>
            </a:r>
            <a:r>
              <a:rPr lang="en-US" sz="2100" dirty="0" err="1">
                <a:solidFill>
                  <a:srgbClr val="0000FF"/>
                </a:solidFill>
              </a:rPr>
              <a:t>fs.readFile</a:t>
            </a:r>
            <a:r>
              <a:rPr lang="en-US" sz="2100" dirty="0">
                <a:solidFill>
                  <a:srgbClr val="0000FF"/>
                </a:solidFill>
              </a:rPr>
              <a:t>(filename, {encoding:'utf8'}, function(err, content) {</a:t>
            </a:r>
          </a:p>
          <a:p>
            <a:pPr marL="0" indent="0">
              <a:buNone/>
            </a:pPr>
            <a:r>
              <a:rPr lang="en-US" sz="2100" dirty="0">
                <a:solidFill>
                  <a:srgbClr val="0000FF"/>
                </a:solidFill>
              </a:rPr>
              <a:t>    </a:t>
            </a:r>
            <a:r>
              <a:rPr lang="en-US" sz="2100" dirty="0" err="1">
                <a:solidFill>
                  <a:srgbClr val="0000FF"/>
                </a:solidFill>
              </a:rPr>
              <a:t>console.log</a:t>
            </a:r>
            <a:r>
              <a:rPr lang="en-US" sz="2100" dirty="0">
                <a:solidFill>
                  <a:srgbClr val="0000FF"/>
                </a:solidFill>
              </a:rPr>
              <a:t>(content);</a:t>
            </a:r>
          </a:p>
          <a:p>
            <a:pPr marL="0" indent="0">
              <a:buNone/>
            </a:pPr>
            <a:r>
              <a:rPr lang="en-US" sz="2100" dirty="0">
                <a:solidFill>
                  <a:srgbClr val="0000FF"/>
                </a:solidFill>
              </a:rPr>
              <a:t>  });</a:t>
            </a:r>
          </a:p>
          <a:p>
            <a:pPr marL="0" indent="0">
              <a:buNone/>
            </a:pPr>
            <a:r>
              <a:rPr lang="en-US" sz="2100" dirty="0">
                <a:solidFill>
                  <a:srgbClr val="0000FF"/>
                </a:solidFill>
              </a:rPr>
              <a:t>});</a:t>
            </a:r>
          </a:p>
          <a:p>
            <a:pPr marL="0" indent="0">
              <a:buNone/>
            </a:pPr>
            <a:r>
              <a:rPr lang="en-US" sz="2100" dirty="0">
                <a:solidFill>
                  <a:srgbClr val="0000FF"/>
                </a:solidFill>
              </a:rPr>
              <a:t>//	&gt; b</a:t>
            </a:r>
          </a:p>
          <a:p>
            <a:pPr marL="0" indent="0">
              <a:buNone/>
            </a:pPr>
            <a:r>
              <a:rPr lang="en-US" sz="2100" dirty="0">
                <a:solidFill>
                  <a:srgbClr val="0000FF"/>
                </a:solidFill>
              </a:rPr>
              <a:t>//	&gt; a</a:t>
            </a:r>
          </a:p>
          <a:p>
            <a:pPr marL="0" indent="0">
              <a:buNone/>
            </a:pPr>
            <a:r>
              <a:rPr lang="en-US" sz="2100" dirty="0">
                <a:solidFill>
                  <a:srgbClr val="0000FF"/>
                </a:solidFill>
              </a:rPr>
              <a:t>//	&gt; c”</a:t>
            </a:r>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64</a:t>
            </a:fld>
            <a:endParaRPr lang="en-US" dirty="0"/>
          </a:p>
        </p:txBody>
      </p:sp>
    </p:spTree>
    <p:extLst>
      <p:ext uri="{BB962C8B-B14F-4D97-AF65-F5344CB8AC3E}">
        <p14:creationId xmlns:p14="http://schemas.microsoft.com/office/powerpoint/2010/main" val="357831426"/>
      </p:ext>
    </p:extLst>
  </p:cSld>
  <p:clrMapOvr>
    <a:masterClrMapping/>
  </p:clrMapOvr>
  <p:transition xmlns:p14="http://schemas.microsoft.com/office/powerpoint/2010/mai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2401"/>
            <a:ext cx="8077200" cy="5741376"/>
          </a:xfrm>
        </p:spPr>
        <p:txBody>
          <a:bodyPr>
            <a:normAutofit/>
          </a:bodyPr>
          <a:lstStyle/>
          <a:p>
            <a:r>
              <a:rPr lang="en-US" sz="2200" dirty="0"/>
              <a:t>Excerpt from </a:t>
            </a:r>
            <a:r>
              <a:rPr lang="en-US" sz="2200" dirty="0" smtClean="0"/>
              <a:t>:</a:t>
            </a:r>
          </a:p>
          <a:p>
            <a:pPr marL="0" indent="0">
              <a:buNone/>
            </a:pPr>
            <a:r>
              <a:rPr lang="en-US" sz="2200" dirty="0">
                <a:hlinkClick r:id="rId3"/>
              </a:rPr>
              <a:t>http://www.princeton.edu/~achaney/tmve/wiki100k/docs/Event-</a:t>
            </a:r>
            <a:r>
              <a:rPr lang="en-US" sz="2200" dirty="0" smtClean="0">
                <a:hlinkClick r:id="rId3"/>
              </a:rPr>
              <a:t>driven_programming.html</a:t>
            </a:r>
            <a:endParaRPr lang="en-US" sz="2200" dirty="0"/>
          </a:p>
          <a:p>
            <a:pPr marL="0" indent="0">
              <a:buNone/>
            </a:pPr>
            <a:endParaRPr lang="en-US" dirty="0"/>
          </a:p>
          <a:p>
            <a:pPr marL="0" indent="0">
              <a:buNone/>
            </a:pPr>
            <a:r>
              <a:rPr lang="en-US" sz="2100" i="1" dirty="0" smtClean="0"/>
              <a:t>“</a:t>
            </a:r>
            <a:r>
              <a:rPr lang="en-US" sz="2100" i="1" dirty="0"/>
              <a:t>In computer programming, event-driven programming or event-based programming is a programming paradigm in which the flow of the program is determined by events—that is, sensor outputs or user actions (mouse clicks, key presses) or messages from other programs or threads.</a:t>
            </a:r>
          </a:p>
          <a:p>
            <a:pPr marL="0" indent="0">
              <a:buNone/>
            </a:pPr>
            <a:r>
              <a:rPr lang="en-US" sz="2100" i="1" dirty="0" smtClean="0"/>
              <a:t>	Event</a:t>
            </a:r>
            <a:r>
              <a:rPr lang="en-US" sz="2100" i="1" dirty="0"/>
              <a:t>-driven programming can also be defined as an application architecture technique in which the application has a main loop that is clearly divided down to two sections: the first is event selection (or event detection), and the second is event handling […]</a:t>
            </a:r>
          </a:p>
          <a:p>
            <a:pPr marL="0" indent="0">
              <a:buNone/>
            </a:pPr>
            <a:r>
              <a:rPr lang="en-US" sz="2100" i="1" dirty="0" smtClean="0"/>
              <a:t>	Event</a:t>
            </a:r>
            <a:r>
              <a:rPr lang="en-US" sz="2100" i="1" dirty="0"/>
              <a:t>-driven programs can be written in any language although the task is easier in languages that provide high-level abstractions, such as closures.”</a:t>
            </a:r>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65</a:t>
            </a:fld>
            <a:endParaRPr lang="en-US" dirty="0"/>
          </a:p>
        </p:txBody>
      </p:sp>
    </p:spTree>
    <p:extLst>
      <p:ext uri="{BB962C8B-B14F-4D97-AF65-F5344CB8AC3E}">
        <p14:creationId xmlns:p14="http://schemas.microsoft.com/office/powerpoint/2010/main" val="3097131674"/>
      </p:ext>
    </p:extLst>
  </p:cSld>
  <p:clrMapOvr>
    <a:masterClrMapping/>
  </p:clrMapOvr>
  <p:transition xmlns:p14="http://schemas.microsoft.com/office/powerpoint/2010/mai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609601"/>
            <a:ext cx="8077200" cy="5284176"/>
          </a:xfrm>
        </p:spPr>
        <p:txBody>
          <a:bodyPr>
            <a:normAutofit/>
          </a:bodyPr>
          <a:lstStyle/>
          <a:p>
            <a:r>
              <a:rPr lang="en-US" dirty="0" smtClean="0">
                <a:hlinkClick r:id="rId3"/>
              </a:rPr>
              <a:t>http</a:t>
            </a:r>
            <a:r>
              <a:rPr lang="en-US" dirty="0">
                <a:hlinkClick r:id="rId3"/>
              </a:rPr>
              <a:t>://nikhilm.github.io/uvbook/basics.html#event-loops</a:t>
            </a:r>
            <a:r>
              <a:rPr lang="en-US" dirty="0" smtClean="0">
                <a:hlinkClick r:id="rId3"/>
              </a:rPr>
              <a:t>:</a:t>
            </a:r>
            <a:endParaRPr lang="en-US" dirty="0" smtClean="0"/>
          </a:p>
          <a:p>
            <a:endParaRPr lang="en-US" dirty="0"/>
          </a:p>
          <a:p>
            <a:pPr marL="0" indent="0">
              <a:buNone/>
            </a:pPr>
            <a:r>
              <a:rPr lang="en-US" sz="1600" i="1" dirty="0" smtClean="0"/>
              <a:t>“</a:t>
            </a:r>
            <a:r>
              <a:rPr lang="en-US" sz="1600" i="1" dirty="0"/>
              <a:t>In event-driven programming, an application expresses interest in certain events and responds to them when they occur. The responsibility of gathering events from the operating system or monitoring other sources of events is handled by </a:t>
            </a:r>
            <a:r>
              <a:rPr lang="en-US" sz="1600" i="1" dirty="0" err="1"/>
              <a:t>libuv</a:t>
            </a:r>
            <a:r>
              <a:rPr lang="en-US" sz="1600" i="1" dirty="0"/>
              <a:t>, and the user can register callbacks to be invoked when an event occurs.”</a:t>
            </a:r>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66</a:t>
            </a:fld>
            <a:endParaRPr lang="en-US" dirty="0"/>
          </a:p>
        </p:txBody>
      </p:sp>
    </p:spTree>
    <p:extLst>
      <p:ext uri="{BB962C8B-B14F-4D97-AF65-F5344CB8AC3E}">
        <p14:creationId xmlns:p14="http://schemas.microsoft.com/office/powerpoint/2010/main" val="969758331"/>
      </p:ext>
    </p:extLst>
  </p:cSld>
  <p:clrMapOvr>
    <a:masterClrMapping/>
  </p:clrMapOvr>
  <p:transition xmlns:p14="http://schemas.microsoft.com/office/powerpoint/2010/mai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lstStyle/>
          <a:p>
            <a:r>
              <a:rPr lang="en-US" dirty="0" smtClean="0"/>
              <a:t>Consider the following code :</a:t>
            </a:r>
          </a:p>
          <a:p>
            <a:pPr marL="0" indent="0">
              <a:buNone/>
            </a:pPr>
            <a:endParaRPr lang="en-US" sz="1400" i="1" dirty="0"/>
          </a:p>
          <a:p>
            <a:pPr marL="0" indent="0">
              <a:buNone/>
            </a:pPr>
            <a:r>
              <a:rPr lang="en-US" sz="1400" i="1" dirty="0" err="1">
                <a:solidFill>
                  <a:srgbClr val="0000FF"/>
                </a:solidFill>
              </a:rPr>
              <a:t>var</a:t>
            </a:r>
            <a:r>
              <a:rPr lang="en-US" sz="1400" i="1" dirty="0">
                <a:solidFill>
                  <a:srgbClr val="0000FF"/>
                </a:solidFill>
              </a:rPr>
              <a:t> </a:t>
            </a:r>
            <a:r>
              <a:rPr lang="en-US" sz="1400" i="1" dirty="0" err="1">
                <a:solidFill>
                  <a:srgbClr val="0000FF"/>
                </a:solidFill>
              </a:rPr>
              <a:t>fs</a:t>
            </a:r>
            <a:r>
              <a:rPr lang="en-US" sz="1400" i="1" dirty="0">
                <a:solidFill>
                  <a:srgbClr val="0000FF"/>
                </a:solidFill>
              </a:rPr>
              <a:t> = require('</a:t>
            </a:r>
            <a:r>
              <a:rPr lang="en-US" sz="1400" i="1" dirty="0" err="1">
                <a:solidFill>
                  <a:srgbClr val="0000FF"/>
                </a:solidFill>
              </a:rPr>
              <a:t>fs</a:t>
            </a:r>
            <a:r>
              <a:rPr lang="en-US" sz="1400" i="1" dirty="0">
                <a:solidFill>
                  <a:srgbClr val="0000FF"/>
                </a:solidFill>
              </a:rPr>
              <a:t>');</a:t>
            </a:r>
          </a:p>
          <a:p>
            <a:pPr marL="0" indent="0">
              <a:buNone/>
            </a:pPr>
            <a:r>
              <a:rPr lang="en-US" sz="1400" i="1" dirty="0" err="1">
                <a:solidFill>
                  <a:srgbClr val="0000FF"/>
                </a:solidFill>
              </a:rPr>
              <a:t>fs.readFile</a:t>
            </a:r>
            <a:r>
              <a:rPr lang="en-US" sz="1400" i="1" dirty="0">
                <a:solidFill>
                  <a:srgbClr val="0000FF"/>
                </a:solidFill>
              </a:rPr>
              <a:t>('</a:t>
            </a:r>
            <a:r>
              <a:rPr lang="en-US" sz="1400" i="1" dirty="0" err="1">
                <a:solidFill>
                  <a:srgbClr val="0000FF"/>
                </a:solidFill>
              </a:rPr>
              <a:t>foo.js</a:t>
            </a:r>
            <a:r>
              <a:rPr lang="en-US" sz="1400" i="1" dirty="0">
                <a:solidFill>
                  <a:srgbClr val="0000FF"/>
                </a:solidFill>
              </a:rPr>
              <a:t>', {encoding:'utf8'}, function(err, </a:t>
            </a:r>
            <a:r>
              <a:rPr lang="en-US" sz="1400" i="1" dirty="0" err="1">
                <a:solidFill>
                  <a:srgbClr val="0000FF"/>
                </a:solidFill>
              </a:rPr>
              <a:t>fileContents</a:t>
            </a:r>
            <a:r>
              <a:rPr lang="en-US" sz="1400" i="1" dirty="0">
                <a:solidFill>
                  <a:srgbClr val="0000FF"/>
                </a:solidFill>
              </a:rPr>
              <a:t>) {</a:t>
            </a:r>
          </a:p>
          <a:p>
            <a:pPr marL="0" indent="0">
              <a:buNone/>
            </a:pPr>
            <a:r>
              <a:rPr lang="en-US" sz="1400" i="1" dirty="0">
                <a:solidFill>
                  <a:srgbClr val="0000FF"/>
                </a:solidFill>
              </a:rPr>
              <a:t>  </a:t>
            </a:r>
            <a:r>
              <a:rPr lang="en-US" sz="1400" i="1" dirty="0" err="1">
                <a:solidFill>
                  <a:srgbClr val="0000FF"/>
                </a:solidFill>
              </a:rPr>
              <a:t>console.log</a:t>
            </a:r>
            <a:r>
              <a:rPr lang="en-US" sz="1400" i="1" dirty="0">
                <a:solidFill>
                  <a:srgbClr val="0000FF"/>
                </a:solidFill>
              </a:rPr>
              <a:t>('Then the contents are available', </a:t>
            </a:r>
            <a:r>
              <a:rPr lang="en-US" sz="1400" i="1" dirty="0" err="1">
                <a:solidFill>
                  <a:srgbClr val="0000FF"/>
                </a:solidFill>
              </a:rPr>
              <a:t>fileContents</a:t>
            </a:r>
            <a:r>
              <a:rPr lang="en-US" sz="1400" i="1" dirty="0">
                <a:solidFill>
                  <a:srgbClr val="0000FF"/>
                </a:solidFill>
              </a:rPr>
              <a:t>);</a:t>
            </a:r>
          </a:p>
          <a:p>
            <a:pPr marL="0" indent="0">
              <a:buNone/>
            </a:pPr>
            <a:r>
              <a:rPr lang="en-US" sz="1400" i="1" dirty="0">
                <a:solidFill>
                  <a:srgbClr val="0000FF"/>
                </a:solidFill>
              </a:rPr>
              <a:t>});</a:t>
            </a:r>
          </a:p>
          <a:p>
            <a:pPr marL="0" indent="0">
              <a:buNone/>
            </a:pPr>
            <a:r>
              <a:rPr lang="en-US" sz="1400" i="1" dirty="0" err="1">
                <a:solidFill>
                  <a:srgbClr val="0000FF"/>
                </a:solidFill>
              </a:rPr>
              <a:t>console.log</a:t>
            </a:r>
            <a:r>
              <a:rPr lang="en-US" sz="1400" i="1" dirty="0">
                <a:solidFill>
                  <a:srgbClr val="0000FF"/>
                </a:solidFill>
              </a:rPr>
              <a:t>('This happens first');</a:t>
            </a:r>
            <a:r>
              <a:rPr lang="en-US" sz="1400" i="1" dirty="0" smtClean="0">
                <a:solidFill>
                  <a:srgbClr val="0000FF"/>
                </a:solidFill>
              </a:rPr>
              <a:t>”</a:t>
            </a:r>
          </a:p>
          <a:p>
            <a:pPr marL="0" indent="0">
              <a:buNone/>
            </a:pPr>
            <a:endParaRPr lang="en-US" sz="1400" i="1" dirty="0">
              <a:solidFill>
                <a:srgbClr val="0000FF"/>
              </a:solidFill>
            </a:endParaRPr>
          </a:p>
          <a:p>
            <a:pPr marL="0" indent="0">
              <a:buNone/>
            </a:pPr>
            <a:r>
              <a:rPr lang="en-US" sz="1400" i="1" dirty="0" smtClean="0">
                <a:solidFill>
                  <a:srgbClr val="0000FF"/>
                </a:solidFill>
              </a:rPr>
              <a:t>Output :</a:t>
            </a:r>
          </a:p>
          <a:p>
            <a:pPr marL="0" indent="0">
              <a:buNone/>
            </a:pPr>
            <a:r>
              <a:rPr lang="en-US" sz="1400" i="1" dirty="0">
                <a:solidFill>
                  <a:srgbClr val="0000FF"/>
                </a:solidFill>
              </a:rPr>
              <a:t>“&gt; This happens first</a:t>
            </a:r>
          </a:p>
          <a:p>
            <a:pPr marL="0" indent="0">
              <a:buNone/>
            </a:pPr>
            <a:r>
              <a:rPr lang="en-US" sz="1400" i="1" dirty="0">
                <a:solidFill>
                  <a:srgbClr val="0000FF"/>
                </a:solidFill>
              </a:rPr>
              <a:t>&gt; Then the contents are available, [file contents shown]”</a:t>
            </a:r>
          </a:p>
          <a:p>
            <a:pPr marL="0" indent="0">
              <a:buNone/>
            </a:pPr>
            <a:endParaRPr lang="en-US" sz="1400" i="1" dirty="0"/>
          </a:p>
          <a:p>
            <a:pPr marL="0" indent="0">
              <a:buNone/>
            </a:pPr>
            <a:endParaRPr lang="en-US" sz="1400" i="1" dirty="0"/>
          </a:p>
          <a:p>
            <a:pPr marL="0" indent="0">
              <a:buNone/>
            </a:pPr>
            <a:endParaRPr lang="en-US" sz="14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67</a:t>
            </a:fld>
            <a:endParaRPr lang="en-US" dirty="0"/>
          </a:p>
        </p:txBody>
      </p:sp>
    </p:spTree>
    <p:extLst>
      <p:ext uri="{BB962C8B-B14F-4D97-AF65-F5344CB8AC3E}">
        <p14:creationId xmlns:p14="http://schemas.microsoft.com/office/powerpoint/2010/main" val="1077767296"/>
      </p:ext>
    </p:extLst>
  </p:cSld>
  <p:clrMapOvr>
    <a:masterClrMapping/>
  </p:clrMapOvr>
  <p:transition xmlns:p14="http://schemas.microsoft.com/office/powerpoint/2010/mai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0"/>
            <a:ext cx="8077200" cy="6095999"/>
          </a:xfrm>
        </p:spPr>
        <p:txBody>
          <a:bodyPr>
            <a:normAutofit fontScale="47500" lnSpcReduction="20000"/>
          </a:bodyPr>
          <a:lstStyle/>
          <a:p>
            <a:r>
              <a:rPr lang="en-US" dirty="0" smtClean="0"/>
              <a:t>Node </a:t>
            </a:r>
            <a:r>
              <a:rPr lang="en-US" dirty="0"/>
              <a:t>loads the </a:t>
            </a:r>
            <a:r>
              <a:rPr lang="en-US" dirty="0" err="1"/>
              <a:t>fs</a:t>
            </a:r>
            <a:r>
              <a:rPr lang="en-US" dirty="0"/>
              <a:t> module. </a:t>
            </a:r>
            <a:endParaRPr lang="en-US" dirty="0" smtClean="0"/>
          </a:p>
          <a:p>
            <a:endParaRPr lang="en-US" dirty="0"/>
          </a:p>
          <a:p>
            <a:r>
              <a:rPr lang="en-US" dirty="0" smtClean="0"/>
              <a:t>This </a:t>
            </a:r>
            <a:r>
              <a:rPr lang="en-US" dirty="0"/>
              <a:t>provides access to </a:t>
            </a:r>
            <a:r>
              <a:rPr lang="en-US" dirty="0" err="1"/>
              <a:t>fs.binding</a:t>
            </a:r>
            <a:r>
              <a:rPr lang="en-US" dirty="0"/>
              <a:t>, which is a static type map defined in </a:t>
            </a:r>
            <a:r>
              <a:rPr lang="en-US" dirty="0" err="1"/>
              <a:t>src</a:t>
            </a:r>
            <a:r>
              <a:rPr lang="en-US" dirty="0"/>
              <a:t>/</a:t>
            </a:r>
            <a:r>
              <a:rPr lang="en-US" dirty="0" err="1"/>
              <a:t>node.cc</a:t>
            </a:r>
            <a:r>
              <a:rPr lang="en-US" dirty="0"/>
              <a:t> that provides glue between C++ and JS code. (</a:t>
            </a:r>
            <a:r>
              <a:rPr lang="en-US" dirty="0">
                <a:hlinkClick r:id="rId3"/>
              </a:rPr>
              <a:t>https://groups.google.com/forum/#!msg/nodejs/R5fDzBr0eEk/</a:t>
            </a:r>
            <a:r>
              <a:rPr lang="en-US" dirty="0" smtClean="0">
                <a:hlinkClick r:id="rId3"/>
              </a:rPr>
              <a:t>lrCKaJX_6vIJ</a:t>
            </a:r>
            <a:r>
              <a:rPr lang="en-US" dirty="0" smtClean="0"/>
              <a:t>)</a:t>
            </a:r>
            <a:r>
              <a:rPr lang="en-US" dirty="0"/>
              <a:t>.</a:t>
            </a:r>
          </a:p>
          <a:p>
            <a:endParaRPr lang="en-US" dirty="0" smtClean="0"/>
          </a:p>
          <a:p>
            <a:r>
              <a:rPr lang="en-US" dirty="0" smtClean="0"/>
              <a:t>The </a:t>
            </a:r>
            <a:r>
              <a:rPr lang="en-US" dirty="0" err="1"/>
              <a:t>fs.readFile</a:t>
            </a:r>
            <a:r>
              <a:rPr lang="en-US" dirty="0"/>
              <a:t> method is passed instructions and a JavaScript callback. Through </a:t>
            </a:r>
            <a:r>
              <a:rPr lang="en-US" dirty="0" err="1"/>
              <a:t>fs.binding</a:t>
            </a:r>
            <a:r>
              <a:rPr lang="en-US" dirty="0"/>
              <a:t>, </a:t>
            </a:r>
            <a:r>
              <a:rPr lang="en-US" dirty="0" err="1"/>
              <a:t>libuv</a:t>
            </a:r>
            <a:r>
              <a:rPr lang="en-US" dirty="0"/>
              <a:t> is notified of the file read request and is passed a specially prepared version of the callback sent by the original program.</a:t>
            </a:r>
          </a:p>
          <a:p>
            <a:endParaRPr lang="en-US" dirty="0" smtClean="0"/>
          </a:p>
          <a:p>
            <a:r>
              <a:rPr lang="en-US" dirty="0" err="1" smtClean="0"/>
              <a:t>libuv</a:t>
            </a:r>
            <a:r>
              <a:rPr lang="en-US" dirty="0" smtClean="0"/>
              <a:t> </a:t>
            </a:r>
            <a:r>
              <a:rPr lang="en-US" dirty="0"/>
              <a:t>invokes the OS-level functions necessary to read a file within its own thread pool.</a:t>
            </a:r>
          </a:p>
          <a:p>
            <a:endParaRPr lang="en-US" dirty="0" smtClean="0"/>
          </a:p>
          <a:p>
            <a:r>
              <a:rPr lang="en-US" dirty="0" smtClean="0"/>
              <a:t>The </a:t>
            </a:r>
            <a:r>
              <a:rPr lang="en-US" dirty="0"/>
              <a:t>JavaScript program continues, printing This happens first. Because there is a callback outstanding, the event loop continues to spin, waiting for that callback to resolve.</a:t>
            </a:r>
          </a:p>
          <a:p>
            <a:endParaRPr lang="en-US" dirty="0" smtClean="0"/>
          </a:p>
          <a:p>
            <a:r>
              <a:rPr lang="en-US" dirty="0" smtClean="0"/>
              <a:t>When </a:t>
            </a:r>
            <a:r>
              <a:rPr lang="en-US" dirty="0"/>
              <a:t>the file descriptor has been fully read by the OS, </a:t>
            </a:r>
            <a:r>
              <a:rPr lang="en-US" dirty="0" err="1"/>
              <a:t>libuv</a:t>
            </a:r>
            <a:r>
              <a:rPr lang="en-US" dirty="0"/>
              <a:t> (via internal mechanisms) is informed and the callback passed to </a:t>
            </a:r>
            <a:r>
              <a:rPr lang="en-US" dirty="0" err="1"/>
              <a:t>libuv</a:t>
            </a:r>
            <a:r>
              <a:rPr lang="en-US" dirty="0"/>
              <a:t> is invoked, which essentially prepares the original JavaScript callback for re-entrance into the main (V8) thread.</a:t>
            </a:r>
          </a:p>
          <a:p>
            <a:endParaRPr lang="en-US" dirty="0" smtClean="0"/>
          </a:p>
          <a:p>
            <a:r>
              <a:rPr lang="en-US" dirty="0" smtClean="0"/>
              <a:t>The </a:t>
            </a:r>
            <a:r>
              <a:rPr lang="en-US" dirty="0"/>
              <a:t>original JavaScript callback is pushed onto the event loop queue and is invoked on the next tick of the loop.</a:t>
            </a:r>
          </a:p>
          <a:p>
            <a:endParaRPr lang="en-US" dirty="0" smtClean="0"/>
          </a:p>
          <a:p>
            <a:r>
              <a:rPr lang="en-US" dirty="0" smtClean="0"/>
              <a:t>The </a:t>
            </a:r>
            <a:r>
              <a:rPr lang="en-US" dirty="0"/>
              <a:t>file contents are printed to the console.</a:t>
            </a:r>
          </a:p>
          <a:p>
            <a:endParaRPr lang="en-US" dirty="0" smtClean="0"/>
          </a:p>
          <a:p>
            <a:r>
              <a:rPr lang="en-US" dirty="0" smtClean="0"/>
              <a:t>As </a:t>
            </a:r>
            <a:r>
              <a:rPr lang="en-US" dirty="0"/>
              <a:t>there are no further callbacks in flight, the process exits.”</a:t>
            </a:r>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68</a:t>
            </a:fld>
            <a:endParaRPr lang="en-US" dirty="0"/>
          </a:p>
        </p:txBody>
      </p:sp>
    </p:spTree>
    <p:extLst>
      <p:ext uri="{BB962C8B-B14F-4D97-AF65-F5344CB8AC3E}">
        <p14:creationId xmlns:p14="http://schemas.microsoft.com/office/powerpoint/2010/main" val="2530565690"/>
      </p:ext>
    </p:extLst>
  </p:cSld>
  <p:clrMapOvr>
    <a:masterClrMapping/>
  </p:clrMapOvr>
  <p:transition xmlns:p14="http://schemas.microsoft.com/office/powerpoint/2010/mai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a:bodyPr>
          <a:lstStyle/>
          <a:p>
            <a:r>
              <a:rPr lang="en-US" dirty="0" smtClean="0"/>
              <a:t>The following are the types of events that can be queued:</a:t>
            </a:r>
          </a:p>
          <a:p>
            <a:pPr lvl="1"/>
            <a:r>
              <a:rPr lang="en-US" b="1" dirty="0" smtClean="0"/>
              <a:t>Execution </a:t>
            </a:r>
            <a:r>
              <a:rPr lang="en-US" b="1" dirty="0"/>
              <a:t>blocks: </a:t>
            </a:r>
            <a:endParaRPr lang="en-US" b="1" dirty="0" smtClean="0"/>
          </a:p>
          <a:p>
            <a:pPr lvl="1"/>
            <a:r>
              <a:rPr lang="en-US" b="1" dirty="0" smtClean="0"/>
              <a:t>Timers</a:t>
            </a:r>
            <a:r>
              <a:rPr lang="en-US" b="1" dirty="0"/>
              <a:t>: </a:t>
            </a:r>
            <a:endParaRPr lang="en-US" b="1" dirty="0" smtClean="0"/>
          </a:p>
          <a:p>
            <a:pPr lvl="1"/>
            <a:r>
              <a:rPr lang="en-US" b="1" dirty="0" smtClean="0"/>
              <a:t>I</a:t>
            </a:r>
            <a:r>
              <a:rPr lang="en-US" b="1" dirty="0"/>
              <a:t>/O: </a:t>
            </a:r>
            <a:endParaRPr lang="en-US" b="1" dirty="0" smtClean="0"/>
          </a:p>
          <a:p>
            <a:pPr lvl="1"/>
            <a:r>
              <a:rPr lang="en-US" b="1" dirty="0" smtClean="0"/>
              <a:t>Deferred </a:t>
            </a:r>
            <a:r>
              <a:rPr lang="en-US" b="1" dirty="0"/>
              <a:t>execution blocks</a:t>
            </a:r>
            <a:r>
              <a:rPr lang="en-US" b="1" dirty="0" smtClean="0"/>
              <a:t>:</a:t>
            </a:r>
            <a:endParaRPr lang="en-US" b="1"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69</a:t>
            </a:fld>
            <a:endParaRPr lang="en-US" dirty="0"/>
          </a:p>
        </p:txBody>
      </p:sp>
    </p:spTree>
    <p:extLst>
      <p:ext uri="{BB962C8B-B14F-4D97-AF65-F5344CB8AC3E}">
        <p14:creationId xmlns:p14="http://schemas.microsoft.com/office/powerpoint/2010/main" val="3827322150"/>
      </p:ext>
    </p:extLst>
  </p:cSld>
  <p:clrMapOvr>
    <a:masterClrMapping/>
  </p:clrMapOvr>
  <p:transition xmlns:p14="http://schemas.microsoft.com/office/powerpoint/2010/mai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b="1" dirty="0"/>
              <a:t>JavaScript is everywhere!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96392" y="2158586"/>
            <a:ext cx="1204612" cy="12046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93" y="3641834"/>
            <a:ext cx="971550" cy="97155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708" y="1703902"/>
            <a:ext cx="2113981" cy="21139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1703902"/>
            <a:ext cx="1990725" cy="15906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628775"/>
            <a:ext cx="2438400" cy="243840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200" y="2169548"/>
            <a:ext cx="926973" cy="926973"/>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1605" y="4613384"/>
            <a:ext cx="4895114" cy="182264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6754" y="3225960"/>
            <a:ext cx="926973" cy="92697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000" y="3225959"/>
            <a:ext cx="926973" cy="926973"/>
          </a:xfrm>
          <a:prstGeom prst="rect">
            <a:avLst/>
          </a:prstGeom>
        </p:spPr>
      </p:pic>
      <p:sp>
        <p:nvSpPr>
          <p:cNvPr id="15" name="Right Arrow 14"/>
          <p:cNvSpPr/>
          <p:nvPr/>
        </p:nvSpPr>
        <p:spPr>
          <a:xfrm>
            <a:off x="3033540" y="2364223"/>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19991" y="2347026"/>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7951371">
            <a:off x="6988158" y="4422885"/>
            <a:ext cx="5334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08064"/>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lstStyle/>
          <a:p>
            <a:r>
              <a:rPr lang="en-US" dirty="0" smtClean="0"/>
              <a:t>Little JavaScript Primer</a:t>
            </a:r>
            <a:endParaRPr lang="en-US" dirty="0"/>
          </a:p>
        </p:txBody>
      </p:sp>
      <p:sp>
        <p:nvSpPr>
          <p:cNvPr id="3" name="Content Placeholder 2"/>
          <p:cNvSpPr>
            <a:spLocks noGrp="1"/>
          </p:cNvSpPr>
          <p:nvPr>
            <p:ph idx="1"/>
          </p:nvPr>
        </p:nvSpPr>
        <p:spPr>
          <a:xfrm>
            <a:off x="762000" y="1219201"/>
            <a:ext cx="8077200" cy="4674576"/>
          </a:xfrm>
        </p:spPr>
        <p:txBody>
          <a:bodyPr>
            <a:normAutofit/>
          </a:bodyPr>
          <a:lstStyle/>
          <a:p>
            <a:r>
              <a:rPr lang="en-US" sz="1800" dirty="0"/>
              <a:t>Now that we understand the motivation for using </a:t>
            </a:r>
            <a:r>
              <a:rPr lang="en-US" sz="1800" dirty="0" err="1"/>
              <a:t>Node.js</a:t>
            </a:r>
            <a:r>
              <a:rPr lang="en-US" sz="1800" dirty="0"/>
              <a:t>, let’s delve further into JavaScript so that we can write maintainable applications. In addition to the fact that you need to be good at JavaScript if you want to become a </a:t>
            </a:r>
            <a:r>
              <a:rPr lang="en-US" sz="1800" dirty="0" err="1"/>
              <a:t>Node.js</a:t>
            </a:r>
            <a:r>
              <a:rPr lang="en-US" sz="1800" dirty="0"/>
              <a:t> developer, another reason to be good at JavaScript is to take advantage of the thriving ecosystem around </a:t>
            </a:r>
            <a:r>
              <a:rPr lang="en-US" sz="1800" dirty="0" err="1"/>
              <a:t>Node.js</a:t>
            </a:r>
            <a:r>
              <a:rPr lang="en-US" sz="1800" dirty="0"/>
              <a:t> and JavaScript in general. The language with the greatest number of projects on </a:t>
            </a:r>
            <a:r>
              <a:rPr lang="en-US" sz="1800" dirty="0" err="1"/>
              <a:t>GitHub</a:t>
            </a:r>
            <a:r>
              <a:rPr lang="en-US" sz="1800" dirty="0"/>
              <a:t> is JavaScript. </a:t>
            </a:r>
            <a:r>
              <a:rPr lang="en-US" sz="1800" dirty="0" err="1"/>
              <a:t>Node.js</a:t>
            </a:r>
            <a:r>
              <a:rPr lang="en-US" sz="1800" dirty="0"/>
              <a:t> is the most popular server-side technology on </a:t>
            </a:r>
            <a:r>
              <a:rPr lang="en-US" sz="1800" dirty="0" err="1"/>
              <a:t>GitHub</a:t>
            </a:r>
            <a:r>
              <a:rPr lang="en-US" sz="1800" dirty="0"/>
              <a:t>, as shown in Figure </a:t>
            </a:r>
            <a:r>
              <a:rPr lang="en-US" sz="1800" dirty="0" smtClean="0"/>
              <a:t>below.</a:t>
            </a:r>
            <a:endParaRPr lang="en-US" sz="1800" dirty="0"/>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505200"/>
            <a:ext cx="7467600" cy="2682240"/>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70</a:t>
            </a:fld>
            <a:endParaRPr lang="en-US" dirty="0"/>
          </a:p>
        </p:txBody>
      </p:sp>
    </p:spTree>
    <p:extLst>
      <p:ext uri="{BB962C8B-B14F-4D97-AF65-F5344CB8AC3E}">
        <p14:creationId xmlns:p14="http://schemas.microsoft.com/office/powerpoint/2010/main" val="3501739105"/>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lnSpcReduction="10000"/>
          </a:bodyPr>
          <a:lstStyle/>
          <a:p>
            <a:r>
              <a:rPr lang="en-US" sz="1600" b="1" dirty="0"/>
              <a:t>Variables</a:t>
            </a:r>
            <a:r>
              <a:rPr lang="en-US" sz="1600" dirty="0" smtClean="0"/>
              <a:t>: </a:t>
            </a:r>
          </a:p>
          <a:p>
            <a:pPr lvl="1"/>
            <a:r>
              <a:rPr lang="en-US" sz="1600" dirty="0" smtClean="0"/>
              <a:t>Variables </a:t>
            </a:r>
            <a:r>
              <a:rPr lang="en-US" sz="1600" dirty="0"/>
              <a:t>are defined in JavaScript using the </a:t>
            </a:r>
            <a:r>
              <a:rPr lang="en-US" sz="1600" dirty="0" err="1"/>
              <a:t>var</a:t>
            </a:r>
            <a:r>
              <a:rPr lang="en-US" sz="1600" dirty="0"/>
              <a:t> </a:t>
            </a:r>
            <a:r>
              <a:rPr lang="en-US" sz="1600" dirty="0" smtClean="0"/>
              <a:t>keyword. Refer </a:t>
            </a:r>
            <a:r>
              <a:rPr lang="en-US" sz="1600" dirty="0" err="1" smtClean="0"/>
              <a:t>variable.js</a:t>
            </a:r>
            <a:endParaRPr lang="en-US" sz="1600" dirty="0" smtClean="0"/>
          </a:p>
          <a:p>
            <a:pPr lvl="1"/>
            <a:r>
              <a:rPr lang="en-US" sz="1600" dirty="0"/>
              <a:t>The JavaScript runtime (the browser or </a:t>
            </a:r>
            <a:r>
              <a:rPr lang="en-US" sz="1600" dirty="0" err="1"/>
              <a:t>Node.js</a:t>
            </a:r>
            <a:r>
              <a:rPr lang="en-US" sz="1600" dirty="0"/>
              <a:t>) has the opportunity to define a few global variables that we can use in our code. One of them is the console object, which we have been using up to this point. The console object contains a member function (log), which takes any number of arguments and prints them to the console. We will discuss more global objects as they are used. As you will see, JavaScript contains most things you expect a good programming language to have</a:t>
            </a:r>
            <a:r>
              <a:rPr lang="en-US" sz="1600" dirty="0" smtClean="0"/>
              <a:t>.</a:t>
            </a:r>
          </a:p>
          <a:p>
            <a:r>
              <a:rPr lang="en-US" sz="1600" b="1" dirty="0"/>
              <a:t>Numbers</a:t>
            </a:r>
            <a:r>
              <a:rPr lang="en-US" sz="1600" dirty="0" smtClean="0"/>
              <a:t>:</a:t>
            </a:r>
          </a:p>
          <a:p>
            <a:pPr lvl="1"/>
            <a:r>
              <a:rPr lang="en-US" sz="1600" dirty="0" smtClean="0"/>
              <a:t> </a:t>
            </a:r>
            <a:r>
              <a:rPr lang="en-US" sz="1600" dirty="0"/>
              <a:t>All numbers in JavaScript have the same floating point number type. Arithmetic operations (+,-,*,/,%) work on numbers as you would </a:t>
            </a:r>
            <a:r>
              <a:rPr lang="en-US" sz="1600" dirty="0" smtClean="0"/>
              <a:t>expect [Refer to </a:t>
            </a:r>
            <a:r>
              <a:rPr lang="en-US" sz="1600" dirty="0" err="1" smtClean="0"/>
              <a:t>numbers.js</a:t>
            </a:r>
            <a:r>
              <a:rPr lang="en-US" sz="1600" dirty="0" smtClean="0"/>
              <a:t>].</a:t>
            </a:r>
          </a:p>
          <a:p>
            <a:r>
              <a:rPr lang="en-US" sz="1600" b="1" dirty="0"/>
              <a:t>Boolean</a:t>
            </a:r>
            <a:r>
              <a:rPr lang="en-US" sz="1600" dirty="0"/>
              <a:t>: </a:t>
            </a:r>
            <a:endParaRPr lang="en-US" sz="1600" dirty="0" smtClean="0"/>
          </a:p>
          <a:p>
            <a:pPr lvl="1"/>
            <a:r>
              <a:rPr lang="en-US" sz="1600" dirty="0" smtClean="0"/>
              <a:t>Two </a:t>
            </a:r>
            <a:r>
              <a:rPr lang="en-US" sz="1600" dirty="0"/>
              <a:t>literals are defined for </a:t>
            </a:r>
            <a:r>
              <a:rPr lang="en-US" sz="1600" dirty="0" err="1"/>
              <a:t>boolean</a:t>
            </a:r>
            <a:r>
              <a:rPr lang="en-US" sz="1600" dirty="0"/>
              <a:t> values: true and false. You can assign these to variables and apply </a:t>
            </a:r>
            <a:r>
              <a:rPr lang="en-US" sz="1600" dirty="0" err="1"/>
              <a:t>boolean</a:t>
            </a:r>
            <a:r>
              <a:rPr lang="en-US" sz="1600" dirty="0"/>
              <a:t> operations to them as you would expect</a:t>
            </a:r>
            <a:r>
              <a:rPr lang="en-US" sz="1600" dirty="0" smtClean="0"/>
              <a:t>. [Refer to </a:t>
            </a:r>
            <a:r>
              <a:rPr lang="en-US" sz="1600" dirty="0" err="1" smtClean="0"/>
              <a:t>boolean.js</a:t>
            </a:r>
            <a:r>
              <a:rPr lang="en-US" sz="1600" dirty="0" smtClean="0"/>
              <a:t>].</a:t>
            </a:r>
          </a:p>
          <a:p>
            <a:r>
              <a:rPr lang="en-US" sz="1600" b="1" dirty="0" smtClean="0"/>
              <a:t>Arrays</a:t>
            </a:r>
            <a:r>
              <a:rPr lang="en-US" sz="1600" dirty="0" smtClean="0"/>
              <a:t>: </a:t>
            </a:r>
          </a:p>
          <a:p>
            <a:pPr lvl="1"/>
            <a:r>
              <a:rPr lang="en-US" sz="1600" dirty="0" smtClean="0"/>
              <a:t>You </a:t>
            </a:r>
            <a:r>
              <a:rPr lang="en-US" sz="1600" dirty="0"/>
              <a:t>can create arrays quite easily in JavaScript using []</a:t>
            </a:r>
            <a:r>
              <a:rPr lang="en-US" sz="1600" dirty="0" smtClean="0"/>
              <a:t>. </a:t>
            </a:r>
            <a:r>
              <a:rPr lang="en-US" sz="1600" dirty="0" err="1" smtClean="0"/>
              <a:t>Refre</a:t>
            </a:r>
            <a:r>
              <a:rPr lang="en-US" sz="1600" dirty="0" smtClean="0"/>
              <a:t> to </a:t>
            </a:r>
            <a:r>
              <a:rPr lang="en-US" sz="1600" dirty="0" err="1" smtClean="0"/>
              <a:t>arrays.js</a:t>
            </a:r>
            <a:r>
              <a:rPr lang="en-US" sz="1600" dirty="0" smtClean="0"/>
              <a:t>.</a:t>
            </a:r>
          </a:p>
          <a:p>
            <a:r>
              <a:rPr lang="en-US" sz="1600" b="1" dirty="0"/>
              <a:t>Object Literals</a:t>
            </a:r>
            <a:r>
              <a:rPr lang="en-US" sz="1600" dirty="0"/>
              <a:t>: </a:t>
            </a:r>
            <a:endParaRPr lang="en-US" sz="1600" dirty="0" smtClean="0"/>
          </a:p>
          <a:p>
            <a:pPr lvl="1"/>
            <a:r>
              <a:rPr lang="en-US" sz="1600" dirty="0" smtClean="0"/>
              <a:t>By </a:t>
            </a:r>
            <a:r>
              <a:rPr lang="en-US" sz="1600" dirty="0"/>
              <a:t>explaining these few fundamental types, we have introduced you to object literals. The most common way of creating an object in JavaScript is using the object notation, {}. Objects can be extended arbitrarily at runtime</a:t>
            </a:r>
            <a:r>
              <a:rPr lang="en-US" sz="1600" dirty="0" smtClean="0"/>
              <a:t>. Refer to object directory.</a:t>
            </a:r>
            <a:endParaRPr lang="en-US" sz="1600" dirty="0"/>
          </a:p>
          <a:p>
            <a:endParaRPr lang="en-US" sz="1500" dirty="0"/>
          </a:p>
          <a:p>
            <a:pPr lvl="1"/>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71</a:t>
            </a:fld>
            <a:endParaRPr lang="en-US" dirty="0"/>
          </a:p>
        </p:txBody>
      </p:sp>
    </p:spTree>
    <p:extLst>
      <p:ext uri="{BB962C8B-B14F-4D97-AF65-F5344CB8AC3E}">
        <p14:creationId xmlns:p14="http://schemas.microsoft.com/office/powerpoint/2010/main" val="166030695"/>
      </p:ext>
    </p:extLst>
  </p:cSld>
  <p:clrMapOvr>
    <a:masterClrMapping/>
  </p:clrMapOvr>
  <p:transition xmlns:p14="http://schemas.microsoft.com/office/powerpoint/2010/mai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457200"/>
            <a:ext cx="8077200" cy="5436577"/>
          </a:xfrm>
        </p:spPr>
        <p:txBody>
          <a:bodyPr>
            <a:normAutofit fontScale="77500" lnSpcReduction="20000"/>
          </a:bodyPr>
          <a:lstStyle/>
          <a:p>
            <a:r>
              <a:rPr lang="en-US" dirty="0" smtClean="0"/>
              <a:t>Functions:</a:t>
            </a:r>
          </a:p>
          <a:p>
            <a:pPr lvl="1"/>
            <a:r>
              <a:rPr lang="en-US" sz="2300" dirty="0" smtClean="0"/>
              <a:t>First class objects. You can pass a function to another function as argument, a function can even return a function as a value.</a:t>
            </a:r>
          </a:p>
          <a:p>
            <a:pPr lvl="1"/>
            <a:r>
              <a:rPr lang="en-US" sz="2300" dirty="0"/>
              <a:t>A programming language is said to have first-class functions if a function can be treated the same way as any other variable in the language. JavaScript has first-class functions.</a:t>
            </a:r>
            <a:endParaRPr lang="en-US" sz="2300" dirty="0" smtClean="0"/>
          </a:p>
          <a:p>
            <a:pPr lvl="1"/>
            <a:r>
              <a:rPr lang="en-US" sz="2300" dirty="0" smtClean="0"/>
              <a:t>Not traditional- The functions in JS do not behave as they do in any other language.</a:t>
            </a:r>
          </a:p>
          <a:p>
            <a:pPr lvl="1"/>
            <a:r>
              <a:rPr lang="en-US" sz="2300" dirty="0"/>
              <a:t>All functions return a value in JavaScript. In the absence of an explicit return statement, a function returns undefined</a:t>
            </a:r>
            <a:r>
              <a:rPr lang="en-US" sz="2300" dirty="0" smtClean="0"/>
              <a:t>.</a:t>
            </a:r>
          </a:p>
          <a:p>
            <a:pPr lvl="1"/>
            <a:r>
              <a:rPr lang="en-US" sz="2300" dirty="0"/>
              <a:t>You can execute a function immediately after you define it. Simply wrap the function in parentheses () and invoke </a:t>
            </a:r>
            <a:r>
              <a:rPr lang="en-US" sz="2300" dirty="0" smtClean="0"/>
              <a:t>it.</a:t>
            </a:r>
          </a:p>
          <a:p>
            <a:pPr lvl="1"/>
            <a:r>
              <a:rPr lang="en-US" sz="2300" dirty="0"/>
              <a:t>The only recommended way of creating a new variable scope in JavaScript is using a function. So, in order to create a new variable scope, we can use an immediately executing </a:t>
            </a:r>
            <a:r>
              <a:rPr lang="en-US" sz="2300" dirty="0" smtClean="0"/>
              <a:t>function.</a:t>
            </a:r>
          </a:p>
          <a:p>
            <a:pPr lvl="1"/>
            <a:r>
              <a:rPr lang="en-US" sz="2300" dirty="0"/>
              <a:t>A function without a name is called an anonymous function. </a:t>
            </a:r>
            <a:endParaRPr lang="en-US" sz="2300" dirty="0" smtClean="0"/>
          </a:p>
          <a:p>
            <a:pPr lvl="1"/>
            <a:r>
              <a:rPr lang="en-US" sz="2300" dirty="0"/>
              <a:t>In JavaScript, you can assign a function to a variable. If you are going to use a function as a variable, you don’t need to name the function</a:t>
            </a:r>
            <a:r>
              <a:rPr lang="en-US" sz="2300" dirty="0" smtClean="0"/>
              <a:t>.</a:t>
            </a:r>
          </a:p>
          <a:p>
            <a:pPr lvl="1"/>
            <a:r>
              <a:rPr lang="en-US" sz="2300" dirty="0"/>
              <a:t>Higher-Order Functions: Since JavaScript allows us to assign functions to variables, we can pass functions to other functions. Functions that take functions as arguments are called higher-order functions.</a:t>
            </a:r>
            <a:endParaRPr lang="en-US" sz="2300"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72</a:t>
            </a:fld>
            <a:endParaRPr lang="en-US" dirty="0"/>
          </a:p>
        </p:txBody>
      </p:sp>
    </p:spTree>
    <p:extLst>
      <p:ext uri="{BB962C8B-B14F-4D97-AF65-F5344CB8AC3E}">
        <p14:creationId xmlns:p14="http://schemas.microsoft.com/office/powerpoint/2010/main" val="2325556402"/>
      </p:ext>
    </p:extLst>
  </p:cSld>
  <p:clrMapOvr>
    <a:masterClrMapping/>
  </p:clrMapOvr>
  <p:transition xmlns:p14="http://schemas.microsoft.com/office/powerpoint/2010/mai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a:bodyPr>
          <a:lstStyle/>
          <a:p>
            <a:r>
              <a:rPr lang="en-US" dirty="0" smtClean="0"/>
              <a:t>Closures:</a:t>
            </a:r>
          </a:p>
          <a:p>
            <a:pPr lvl="1"/>
            <a:r>
              <a:rPr lang="en-US" sz="1900" dirty="0"/>
              <a:t>Whenever we have a function defined inside another function, the inner function has access to the variables declared in the outer function. Closures are best explained with examples</a:t>
            </a:r>
            <a:r>
              <a:rPr lang="en-US" sz="1900" dirty="0" smtClean="0"/>
              <a:t>.</a:t>
            </a:r>
          </a:p>
          <a:p>
            <a:pPr lvl="1"/>
            <a:r>
              <a:rPr lang="en-US" sz="1900" dirty="0" smtClean="0"/>
              <a:t>The inner </a:t>
            </a:r>
            <a:r>
              <a:rPr lang="en-US" sz="1900" dirty="0"/>
              <a:t>function has access to a variable (</a:t>
            </a:r>
            <a:r>
              <a:rPr lang="en-US" sz="1900" dirty="0" err="1"/>
              <a:t>variableInOuterFunction</a:t>
            </a:r>
            <a:r>
              <a:rPr lang="en-US" sz="1900" dirty="0"/>
              <a:t>) from the outer scope. The variables in the outer function have been closed by (or bound in) the inner function. Hence the term closure. The concept in itself is simple enough and fairly intuitive</a:t>
            </a:r>
            <a:r>
              <a:rPr lang="en-US" sz="1900" dirty="0" smtClean="0"/>
              <a:t>.</a:t>
            </a:r>
          </a:p>
          <a:p>
            <a:pPr lvl="1"/>
            <a:r>
              <a:rPr lang="en-US" sz="1900" dirty="0"/>
              <a:t>The inner function can access the variables from the outer scope even after the outer function has returned. This is because the variables are still bound in the inner function and not dependent on the outer function.</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73</a:t>
            </a:fld>
            <a:endParaRPr lang="en-US" dirty="0"/>
          </a:p>
        </p:txBody>
      </p:sp>
    </p:spTree>
    <p:extLst>
      <p:ext uri="{BB962C8B-B14F-4D97-AF65-F5344CB8AC3E}">
        <p14:creationId xmlns:p14="http://schemas.microsoft.com/office/powerpoint/2010/main" val="1807983962"/>
      </p:ext>
    </p:extLst>
  </p:cSld>
  <p:clrMapOvr>
    <a:masterClrMapping/>
  </p:clrMapOvr>
  <p:transition xmlns:p14="http://schemas.microsoft.com/office/powerpoint/2010/mai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97168"/>
          </a:xfrm>
        </p:spPr>
        <p:txBody>
          <a:bodyPr/>
          <a:lstStyle/>
          <a:p>
            <a:r>
              <a:rPr lang="en-US" dirty="0" smtClean="0"/>
              <a:t>Some more fundamentals:</a:t>
            </a:r>
            <a:endParaRPr lang="en-US" dirty="0"/>
          </a:p>
        </p:txBody>
      </p:sp>
      <p:sp>
        <p:nvSpPr>
          <p:cNvPr id="3" name="Content Placeholder 2"/>
          <p:cNvSpPr>
            <a:spLocks noGrp="1"/>
          </p:cNvSpPr>
          <p:nvPr>
            <p:ph idx="1"/>
          </p:nvPr>
        </p:nvSpPr>
        <p:spPr>
          <a:xfrm>
            <a:off x="762000" y="1219201"/>
            <a:ext cx="8077200" cy="4674576"/>
          </a:xfrm>
        </p:spPr>
        <p:txBody>
          <a:bodyPr>
            <a:normAutofit lnSpcReduction="10000"/>
          </a:bodyPr>
          <a:lstStyle/>
          <a:p>
            <a:r>
              <a:rPr lang="en-US" sz="1600" dirty="0"/>
              <a:t>Everything Is a </a:t>
            </a:r>
            <a:r>
              <a:rPr lang="en-US" sz="1600" dirty="0" smtClean="0"/>
              <a:t>Reference.</a:t>
            </a:r>
          </a:p>
          <a:p>
            <a:r>
              <a:rPr lang="en-US" sz="1600" dirty="0"/>
              <a:t>The default value of any variable in JavaScript is </a:t>
            </a:r>
            <a:r>
              <a:rPr lang="en-US" sz="1600" dirty="0" smtClean="0"/>
              <a:t>undefined.</a:t>
            </a:r>
          </a:p>
          <a:p>
            <a:r>
              <a:rPr lang="en-US" sz="1600" dirty="0"/>
              <a:t>Exact </a:t>
            </a:r>
            <a:r>
              <a:rPr lang="en-US" sz="1600" dirty="0" smtClean="0"/>
              <a:t>Equality : One </a:t>
            </a:r>
            <a:r>
              <a:rPr lang="en-US" sz="1600" dirty="0"/>
              <a:t>thing to be careful about in JavaScript is the difference between == and ===. As JavaScript tries to be resilient against programming errors, == tries to do type coercion between two variables</a:t>
            </a:r>
            <a:r>
              <a:rPr lang="en-US" sz="1600" dirty="0" smtClean="0"/>
              <a:t>.</a:t>
            </a:r>
          </a:p>
          <a:p>
            <a:r>
              <a:rPr lang="en-US" sz="1600" dirty="0"/>
              <a:t>Null: null is a special JavaScript object used to denote an empty object. This is different from undefined, which is used by JavaScript for nonexistent and </a:t>
            </a:r>
            <a:r>
              <a:rPr lang="en-US" sz="1600" dirty="0" err="1"/>
              <a:t>noninitialized</a:t>
            </a:r>
            <a:r>
              <a:rPr lang="en-US" sz="1600" dirty="0"/>
              <a:t> values. You should not set anything to undefined because, by convention, undefined is the default value you should leave to the runtime. A good time to use null is when you want to explicitly say that something is not there, such as as a function argument</a:t>
            </a:r>
            <a:r>
              <a:rPr lang="en-US" sz="1600" dirty="0" smtClean="0"/>
              <a:t>.</a:t>
            </a:r>
          </a:p>
          <a:p>
            <a:r>
              <a:rPr lang="en-US" sz="1600" dirty="0" err="1"/>
              <a:t>Truthy</a:t>
            </a:r>
            <a:r>
              <a:rPr lang="en-US" sz="1600" dirty="0"/>
              <a:t> and </a:t>
            </a:r>
            <a:r>
              <a:rPr lang="en-US" sz="1600" dirty="0" err="1" smtClean="0"/>
              <a:t>Falsy</a:t>
            </a:r>
            <a:r>
              <a:rPr lang="en-US" sz="1600" dirty="0"/>
              <a:t>: One important concept in JavaScript is </a:t>
            </a:r>
            <a:r>
              <a:rPr lang="en-US" sz="1600" dirty="0" err="1"/>
              <a:t>truthy</a:t>
            </a:r>
            <a:r>
              <a:rPr lang="en-US" sz="1600" dirty="0"/>
              <a:t> values and </a:t>
            </a:r>
            <a:r>
              <a:rPr lang="en-US" sz="1600" dirty="0" err="1"/>
              <a:t>falsy</a:t>
            </a:r>
            <a:r>
              <a:rPr lang="en-US" sz="1600" dirty="0"/>
              <a:t> values. </a:t>
            </a:r>
            <a:r>
              <a:rPr lang="en-US" sz="1600" dirty="0" err="1"/>
              <a:t>Truthy</a:t>
            </a:r>
            <a:r>
              <a:rPr lang="en-US" sz="1600" dirty="0"/>
              <a:t> values are those that behave like true in </a:t>
            </a:r>
            <a:r>
              <a:rPr lang="en-US" sz="1600" dirty="0" err="1"/>
              <a:t>boolean</a:t>
            </a:r>
            <a:r>
              <a:rPr lang="en-US" sz="1600" dirty="0"/>
              <a:t> operations and </a:t>
            </a:r>
            <a:r>
              <a:rPr lang="en-US" sz="1600" dirty="0" err="1"/>
              <a:t>falsy</a:t>
            </a:r>
            <a:r>
              <a:rPr lang="en-US" sz="1600" dirty="0"/>
              <a:t> values are those that behave like false in </a:t>
            </a:r>
            <a:r>
              <a:rPr lang="en-US" sz="1600" dirty="0" err="1"/>
              <a:t>boolean</a:t>
            </a:r>
            <a:r>
              <a:rPr lang="en-US" sz="1600" dirty="0"/>
              <a:t> operations. It is generally easier to use if / else / ! for null / undefined instead of doing an explicit check</a:t>
            </a:r>
            <a:r>
              <a:rPr lang="en-US" sz="1600" dirty="0" smtClean="0"/>
              <a:t>.</a:t>
            </a:r>
          </a:p>
          <a:p>
            <a:r>
              <a:rPr lang="en-US" sz="1600" dirty="0"/>
              <a:t>Module Pattern: Functions that return objects are a great way to create similar objects. An object here means data and functionality bundled into a nice package, which is the most basic form of Object Oriented Programming (OOP) that one can do. At the heart of the revealing module pattern is JavaScript’s support for closures and ability to return arbitrary (function + data) object literals.</a:t>
            </a:r>
            <a:endParaRPr lang="en-US" sz="1600" dirty="0" smtClean="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74</a:t>
            </a:fld>
            <a:endParaRPr lang="en-US" dirty="0"/>
          </a:p>
        </p:txBody>
      </p:sp>
    </p:spTree>
    <p:extLst>
      <p:ext uri="{BB962C8B-B14F-4D97-AF65-F5344CB8AC3E}">
        <p14:creationId xmlns:p14="http://schemas.microsoft.com/office/powerpoint/2010/main" val="1779542428"/>
      </p:ext>
    </p:extLst>
  </p:cSld>
  <p:clrMapOvr>
    <a:masterClrMapping/>
  </p:clrMapOvr>
  <p:transition xmlns:p14="http://schemas.microsoft.com/office/powerpoint/2010/mai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533400"/>
            <a:ext cx="8077200" cy="5638799"/>
          </a:xfrm>
        </p:spPr>
        <p:txBody>
          <a:bodyPr>
            <a:normAutofit fontScale="25000" lnSpcReduction="20000"/>
          </a:bodyPr>
          <a:lstStyle/>
          <a:p>
            <a:r>
              <a:rPr lang="en-US" sz="6000" dirty="0" smtClean="0"/>
              <a:t>Recalling </a:t>
            </a:r>
            <a:r>
              <a:rPr lang="en-US" sz="6000" b="1" dirty="0" smtClean="0"/>
              <a:t>this</a:t>
            </a:r>
            <a:r>
              <a:rPr lang="en-US" sz="6000" dirty="0" smtClean="0"/>
              <a:t>: </a:t>
            </a:r>
          </a:p>
          <a:p>
            <a:pPr lvl="1"/>
            <a:r>
              <a:rPr lang="en-US" sz="6000" dirty="0" smtClean="0"/>
              <a:t>Special keyword that references the context.</a:t>
            </a:r>
          </a:p>
          <a:p>
            <a:pPr lvl="1"/>
            <a:r>
              <a:rPr lang="en-US" sz="6000" dirty="0" smtClean="0"/>
              <a:t>If an function is called from a global context, this refers to the </a:t>
            </a:r>
            <a:r>
              <a:rPr lang="en-US" sz="6000" dirty="0" err="1" smtClean="0"/>
              <a:t>Node.js</a:t>
            </a:r>
            <a:r>
              <a:rPr lang="en-US" sz="6000" dirty="0" smtClean="0"/>
              <a:t> global variable.[this2.js]</a:t>
            </a:r>
          </a:p>
          <a:p>
            <a:pPr lvl="1"/>
            <a:r>
              <a:rPr lang="en-US" sz="6000" dirty="0" smtClean="0"/>
              <a:t>Recall the </a:t>
            </a:r>
            <a:r>
              <a:rPr lang="en-US" sz="6000" dirty="0" err="1" smtClean="0"/>
              <a:t>funda</a:t>
            </a:r>
            <a:r>
              <a:rPr lang="en-US" sz="6000" dirty="0" smtClean="0"/>
              <a:t> of first-class functions where we can change the context of the function at anytime[this3.js].</a:t>
            </a:r>
          </a:p>
          <a:p>
            <a:pPr lvl="1"/>
            <a:r>
              <a:rPr lang="en-US" sz="6000" dirty="0" smtClean="0"/>
              <a:t>If </a:t>
            </a:r>
            <a:r>
              <a:rPr lang="en-US" sz="6000" dirty="0" err="1" smtClean="0"/>
              <a:t>youuse</a:t>
            </a:r>
            <a:r>
              <a:rPr lang="en-US" sz="6000" dirty="0" smtClean="0"/>
              <a:t> the function as the constructor function then the this inside points to the newly created object.[this4.js].</a:t>
            </a:r>
          </a:p>
          <a:p>
            <a:pPr lvl="1"/>
            <a:endParaRPr lang="en-US" sz="6000" dirty="0" smtClean="0"/>
          </a:p>
          <a:p>
            <a:pPr marL="342900" lvl="1" indent="-342900">
              <a:buFont typeface="Arial" pitchFamily="34" charset="0"/>
              <a:buChar char="•"/>
            </a:pPr>
            <a:r>
              <a:rPr lang="en-US" sz="6000" dirty="0"/>
              <a:t>Recalling Prototype</a:t>
            </a:r>
            <a:r>
              <a:rPr lang="en-US" sz="6000" dirty="0" smtClean="0"/>
              <a:t>:</a:t>
            </a:r>
          </a:p>
          <a:p>
            <a:pPr marL="742950" lvl="2" indent="-342900"/>
            <a:r>
              <a:rPr lang="en-US" sz="6000" dirty="0" smtClean="0"/>
              <a:t>Prototype is a secret property of a constructor function which points to an empty object.</a:t>
            </a:r>
          </a:p>
          <a:p>
            <a:pPr marL="742950" lvl="2" indent="-342900"/>
            <a:r>
              <a:rPr lang="en-US" sz="6000" dirty="0" smtClean="0"/>
              <a:t>It is the corner stone of the Object orientation in JS which does not have a concept of classes.</a:t>
            </a:r>
          </a:p>
          <a:p>
            <a:pPr marL="742950" lvl="2" indent="-342900"/>
            <a:r>
              <a:rPr lang="en-US" sz="6000" dirty="0" smtClean="0"/>
              <a:t>So when we try to access  a property on a an object that it does not have as its own property, it would try to loop through the prototype properties to see if its </a:t>
            </a:r>
            <a:r>
              <a:rPr lang="en-US" sz="6000" dirty="0"/>
              <a:t>there.[prototype2.js</a:t>
            </a:r>
            <a:r>
              <a:rPr lang="en-US" sz="6000" dirty="0" smtClean="0"/>
              <a:t>]</a:t>
            </a:r>
          </a:p>
          <a:p>
            <a:pPr marL="742950" lvl="2" indent="-342900"/>
            <a:r>
              <a:rPr lang="en-US" sz="6000" dirty="0" smtClean="0"/>
              <a:t>Prototypes are a live reference shared by all the instances of the </a:t>
            </a:r>
            <a:r>
              <a:rPr lang="en-US" sz="6000" dirty="0"/>
              <a:t>constructor functions.[prototype3.js</a:t>
            </a:r>
            <a:r>
              <a:rPr lang="en-US" sz="6000" dirty="0" smtClean="0"/>
              <a:t>]</a:t>
            </a:r>
          </a:p>
          <a:p>
            <a:pPr marL="742950" lvl="2" indent="-342900"/>
            <a:r>
              <a:rPr lang="en-US" sz="6000" dirty="0"/>
              <a:t>All the functionality you put on prototype is shared. And therefore lesson </a:t>
            </a:r>
            <a:r>
              <a:rPr lang="en-US" sz="6000" dirty="0" err="1"/>
              <a:t>one:prototype</a:t>
            </a:r>
            <a:r>
              <a:rPr lang="en-US" sz="6000" dirty="0"/>
              <a:t> saves memory</a:t>
            </a:r>
            <a:r>
              <a:rPr lang="en-US" sz="6000" dirty="0" smtClean="0"/>
              <a:t>.</a:t>
            </a:r>
          </a:p>
          <a:p>
            <a:pPr marL="742950" lvl="2" indent="-342900"/>
            <a:r>
              <a:rPr lang="en-US" sz="6000" dirty="0" smtClean="0"/>
              <a:t>But of the instance has a property of its own then the prototype property would be eclipsed</a:t>
            </a:r>
            <a:r>
              <a:rPr lang="en-US" sz="6000" dirty="0"/>
              <a:t>. [</a:t>
            </a:r>
            <a:r>
              <a:rPr lang="en-US" sz="6000" dirty="0" smtClean="0"/>
              <a:t>prototype4.js]</a:t>
            </a:r>
          </a:p>
          <a:p>
            <a:pPr marL="742950" lvl="2" indent="-342900"/>
            <a:r>
              <a:rPr lang="en-US" sz="6000" dirty="0"/>
              <a:t> .prototype is not good for properties you plan on writing to</a:t>
            </a:r>
            <a:r>
              <a:rPr lang="en-US" sz="6000" dirty="0" smtClean="0"/>
              <a:t>. For the properties you plan to write on, you should use the </a:t>
            </a:r>
            <a:r>
              <a:rPr lang="en-US" sz="6000" b="1" dirty="0" smtClean="0"/>
              <a:t>this</a:t>
            </a:r>
            <a:endParaRPr lang="en-US" sz="6000" b="1" dirty="0"/>
          </a:p>
          <a:p>
            <a:pPr marL="742950" lvl="2" indent="-342900"/>
            <a:r>
              <a:rPr lang="en-US" sz="6000" dirty="0" smtClean="0"/>
              <a:t>But the properties that you reckon would not be altered should find their place on the prototype. An example of </a:t>
            </a:r>
            <a:r>
              <a:rPr lang="en-US" sz="6000" dirty="0" err="1" smtClean="0"/>
              <a:t>sunch</a:t>
            </a:r>
            <a:r>
              <a:rPr lang="en-US" sz="6000" dirty="0" smtClean="0"/>
              <a:t> property is a function. That brings us to the concept </a:t>
            </a:r>
            <a:r>
              <a:rPr lang="en-US" sz="6000" dirty="0" err="1" smtClean="0"/>
              <a:t>class.js</a:t>
            </a:r>
            <a:r>
              <a:rPr lang="en-US" sz="6000" dirty="0" smtClean="0"/>
              <a:t>.</a:t>
            </a:r>
          </a:p>
          <a:p>
            <a:pPr marL="742950" lvl="2" indent="-342900"/>
            <a:endParaRPr lang="en-US" sz="6000" dirty="0" smtClean="0"/>
          </a:p>
          <a:p>
            <a:pPr marL="742950" lvl="2" indent="-342900"/>
            <a:endParaRPr lang="en-US" sz="1200" dirty="0"/>
          </a:p>
          <a:p>
            <a:pPr marL="342900" lvl="1" indent="-342900">
              <a:buFont typeface="Arial" pitchFamily="34" charset="0"/>
              <a:buChar char="•"/>
            </a:pPr>
            <a:endParaRPr lang="en-US" sz="1600" dirty="0"/>
          </a:p>
          <a:p>
            <a:pPr marL="342900" lvl="1" indent="-342900">
              <a:buFont typeface="Arial" pitchFamily="34" charset="0"/>
              <a:buChar char="•"/>
            </a:pPr>
            <a:endParaRPr lang="en-US" sz="1600" dirty="0"/>
          </a:p>
          <a:p>
            <a:endParaRPr lang="en-US" sz="1600" dirty="0"/>
          </a:p>
          <a:p>
            <a:endParaRPr lang="en-US" sz="1600" dirty="0"/>
          </a:p>
          <a:p>
            <a:r>
              <a:rPr lang="en-US" sz="1600" dirty="0"/>
              <a:t>	</a:t>
            </a:r>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75</a:t>
            </a:fld>
            <a:endParaRPr lang="en-US" dirty="0"/>
          </a:p>
        </p:txBody>
      </p:sp>
    </p:spTree>
    <p:extLst>
      <p:ext uri="{BB962C8B-B14F-4D97-AF65-F5344CB8AC3E}">
        <p14:creationId xmlns:p14="http://schemas.microsoft.com/office/powerpoint/2010/main" val="2201232577"/>
      </p:ext>
    </p:extLst>
  </p:cSld>
  <p:clrMapOvr>
    <a:masterClrMapping/>
  </p:clrMapOvr>
  <p:transition xmlns:p14="http://schemas.microsoft.com/office/powerpoint/2010/mai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457201"/>
            <a:ext cx="8077200" cy="5436576"/>
          </a:xfrm>
        </p:spPr>
        <p:txBody>
          <a:bodyPr>
            <a:normAutofit/>
          </a:bodyPr>
          <a:lstStyle/>
          <a:p>
            <a:r>
              <a:rPr lang="en-US" sz="1600" dirty="0" smtClean="0"/>
              <a:t>Recalling Error handling:</a:t>
            </a:r>
          </a:p>
          <a:p>
            <a:pPr lvl="1"/>
            <a:r>
              <a:rPr lang="en-US" sz="1600" dirty="0" smtClean="0"/>
              <a:t>Important part of any application.</a:t>
            </a:r>
          </a:p>
          <a:p>
            <a:pPr lvl="1"/>
            <a:r>
              <a:rPr lang="en-US" sz="1600" dirty="0" smtClean="0"/>
              <a:t>We have a great Exception Handling mechanism in JS. Analogous to the other language, to </a:t>
            </a:r>
            <a:r>
              <a:rPr lang="en-US" sz="1600" dirty="0"/>
              <a:t>throw an exception, you simply use the throw JavaScript keyword. </a:t>
            </a:r>
            <a:endParaRPr lang="en-US" sz="1600" dirty="0" smtClean="0"/>
          </a:p>
          <a:p>
            <a:pPr lvl="1"/>
            <a:r>
              <a:rPr lang="en-US" sz="1600" dirty="0" smtClean="0"/>
              <a:t>To </a:t>
            </a:r>
            <a:r>
              <a:rPr lang="en-US" sz="1600" dirty="0"/>
              <a:t>catch an exception, you can use the catch keyword. </a:t>
            </a:r>
            <a:endParaRPr lang="en-US" sz="1600" dirty="0" smtClean="0"/>
          </a:p>
          <a:p>
            <a:pPr lvl="1"/>
            <a:r>
              <a:rPr lang="en-US" sz="1600" dirty="0" smtClean="0"/>
              <a:t>For the code which you think should run regardless of any exception, you should place that under the finally </a:t>
            </a:r>
            <a:r>
              <a:rPr lang="en-US" sz="1600" dirty="0"/>
              <a:t>block.[error1.js</a:t>
            </a:r>
            <a:r>
              <a:rPr lang="en-US" sz="1600" dirty="0" smtClean="0"/>
              <a:t>]</a:t>
            </a:r>
          </a:p>
          <a:p>
            <a:pPr lvl="1"/>
            <a:r>
              <a:rPr lang="en-US" sz="1600" dirty="0" smtClean="0"/>
              <a:t>One interesting behavior is when we are dealing with asynchronous </a:t>
            </a:r>
            <a:r>
              <a:rPr lang="en-US" sz="1600" dirty="0"/>
              <a:t>callbacks.[</a:t>
            </a:r>
            <a:r>
              <a:rPr lang="en-US" sz="1600" dirty="0" smtClean="0"/>
              <a:t>error2.js]</a:t>
            </a:r>
          </a:p>
          <a:p>
            <a:pPr lvl="1"/>
            <a:r>
              <a:rPr lang="en-US" sz="1600" dirty="0" smtClean="0"/>
              <a:t>Another interesting problem is to let the callbacks know that there was an error. This is well explained by the following example. Error3.js.</a:t>
            </a:r>
          </a:p>
          <a:p>
            <a:pPr lvl="1"/>
            <a:endParaRPr lang="en-US" sz="1600" dirty="0" smtClean="0"/>
          </a:p>
          <a:p>
            <a:pPr lvl="1"/>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76</a:t>
            </a:fld>
            <a:endParaRPr lang="en-US" dirty="0"/>
          </a:p>
        </p:txBody>
      </p:sp>
    </p:spTree>
    <p:extLst>
      <p:ext uri="{BB962C8B-B14F-4D97-AF65-F5344CB8AC3E}">
        <p14:creationId xmlns:p14="http://schemas.microsoft.com/office/powerpoint/2010/main" val="1789366942"/>
      </p:ext>
    </p:extLst>
  </p:cSld>
  <p:clrMapOvr>
    <a:masterClrMapping/>
  </p:clrMapOvr>
  <p:transition xmlns:p14="http://schemas.microsoft.com/office/powerpoint/2010/mai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and verification: Node</a:t>
            </a:r>
            <a:endParaRPr lang="en-US" dirty="0"/>
          </a:p>
        </p:txBody>
      </p:sp>
      <p:sp>
        <p:nvSpPr>
          <p:cNvPr id="3" name="Content Placeholder 2"/>
          <p:cNvSpPr>
            <a:spLocks noGrp="1"/>
          </p:cNvSpPr>
          <p:nvPr>
            <p:ph idx="1"/>
          </p:nvPr>
        </p:nvSpPr>
        <p:spPr>
          <a:xfrm>
            <a:off x="762000" y="1596413"/>
            <a:ext cx="8077200" cy="4423387"/>
          </a:xfrm>
        </p:spPr>
        <p:txBody>
          <a:bodyPr>
            <a:normAutofit lnSpcReduction="10000"/>
          </a:bodyPr>
          <a:lstStyle/>
          <a:p>
            <a:r>
              <a:rPr lang="en-US" sz="1600" dirty="0" smtClean="0"/>
              <a:t>Let us visit</a:t>
            </a:r>
            <a:r>
              <a:rPr lang="en-US" sz="1600" dirty="0"/>
              <a:t>: </a:t>
            </a:r>
            <a:r>
              <a:rPr lang="en-US" sz="1600" dirty="0">
                <a:hlinkClick r:id="rId2"/>
              </a:rPr>
              <a:t>https://nodejs.org</a:t>
            </a:r>
            <a:r>
              <a:rPr lang="en-US" sz="1600" dirty="0" smtClean="0">
                <a:hlinkClick r:id="rId2"/>
              </a:rPr>
              <a:t>/</a:t>
            </a:r>
            <a:endParaRPr lang="en-US" sz="1600" dirty="0" smtClean="0"/>
          </a:p>
          <a:p>
            <a:r>
              <a:rPr lang="en-US" sz="1600" dirty="0" smtClean="0"/>
              <a:t>For Mac it is most advisable to install it using </a:t>
            </a:r>
            <a:r>
              <a:rPr lang="en-US" sz="1600" dirty="0"/>
              <a:t>the Home Brew: </a:t>
            </a:r>
            <a:r>
              <a:rPr lang="en-US" sz="1600" dirty="0">
                <a:hlinkClick r:id="rId3"/>
              </a:rPr>
              <a:t>http://brew.sh</a:t>
            </a:r>
            <a:r>
              <a:rPr lang="en-US" sz="1600" dirty="0" smtClean="0">
                <a:hlinkClick r:id="rId3"/>
              </a:rPr>
              <a:t>/</a:t>
            </a:r>
            <a:endParaRPr lang="en-US" sz="1600" dirty="0" smtClean="0"/>
          </a:p>
          <a:p>
            <a:pPr lvl="1"/>
            <a:r>
              <a:rPr lang="en-US" sz="1600" dirty="0"/>
              <a:t>ruby -e "$(curl -</a:t>
            </a:r>
            <a:r>
              <a:rPr lang="en-US" sz="1600" dirty="0" err="1"/>
              <a:t>fsSL</a:t>
            </a:r>
            <a:r>
              <a:rPr lang="en-US" sz="1600" dirty="0"/>
              <a:t> https://</a:t>
            </a:r>
            <a:r>
              <a:rPr lang="en-US" sz="1600" dirty="0" err="1"/>
              <a:t>raw.githubusercontent.com</a:t>
            </a:r>
            <a:r>
              <a:rPr lang="en-US" sz="1600" dirty="0"/>
              <a:t>/Homebrew/install/master/install)"</a:t>
            </a:r>
            <a:endParaRPr lang="en-US" sz="1600" dirty="0" smtClean="0"/>
          </a:p>
          <a:p>
            <a:r>
              <a:rPr lang="en-US" sz="1600" dirty="0" smtClean="0"/>
              <a:t>For windows you can follow this blog post “</a:t>
            </a:r>
          </a:p>
          <a:p>
            <a:pPr lvl="1"/>
            <a:r>
              <a:rPr lang="en-US" sz="1600" dirty="0">
                <a:hlinkClick r:id="rId4"/>
              </a:rPr>
              <a:t>http://blog.teamtreehouse.com/install-node-js-npm-</a:t>
            </a:r>
            <a:r>
              <a:rPr lang="en-US" sz="1600" dirty="0" smtClean="0">
                <a:hlinkClick r:id="rId4"/>
              </a:rPr>
              <a:t>windows</a:t>
            </a:r>
            <a:endParaRPr lang="en-US" sz="1600" dirty="0" smtClean="0"/>
          </a:p>
          <a:p>
            <a:pPr marL="342900" lvl="1" indent="-342900">
              <a:buFont typeface="Arial" pitchFamily="34" charset="0"/>
              <a:buChar char="•"/>
            </a:pPr>
            <a:r>
              <a:rPr lang="en-US" sz="1600" dirty="0"/>
              <a:t>When you install node following are the executable files and the folders that you would see under the installed location</a:t>
            </a:r>
            <a:r>
              <a:rPr lang="en-US" sz="1600" dirty="0" smtClean="0"/>
              <a:t>:</a:t>
            </a:r>
          </a:p>
          <a:p>
            <a:pPr marL="742950" lvl="2" indent="-342900"/>
            <a:r>
              <a:rPr lang="en-US" sz="1400" dirty="0"/>
              <a:t>Node: “ This file starts a </a:t>
            </a:r>
            <a:r>
              <a:rPr lang="en-US" sz="1400" dirty="0" err="1"/>
              <a:t>Node.js</a:t>
            </a:r>
            <a:r>
              <a:rPr lang="en-US" sz="1400" dirty="0"/>
              <a:t> JavaScript engine. If you pass in a JavaScript file location, </a:t>
            </a:r>
            <a:r>
              <a:rPr lang="en-US" sz="1400" dirty="0" err="1"/>
              <a:t>Node.js</a:t>
            </a:r>
            <a:r>
              <a:rPr lang="en-US" sz="1400" dirty="0"/>
              <a:t> executes that script. If no target JavaScript file is specified, a script prompt allows you to execute </a:t>
            </a:r>
            <a:r>
              <a:rPr lang="en-US" sz="1400" dirty="0" smtClean="0"/>
              <a:t> JavaScript </a:t>
            </a:r>
            <a:r>
              <a:rPr lang="en-US" sz="1400" dirty="0"/>
              <a:t>code directly from the console.</a:t>
            </a:r>
            <a:r>
              <a:rPr lang="en-US" sz="1400" dirty="0" smtClean="0"/>
              <a:t>”</a:t>
            </a:r>
          </a:p>
          <a:p>
            <a:pPr marL="742950" lvl="2" indent="-342900"/>
            <a:r>
              <a:rPr lang="en-US" sz="1400" dirty="0" err="1" smtClean="0"/>
              <a:t>npm</a:t>
            </a:r>
            <a:r>
              <a:rPr lang="en-US" sz="1400" dirty="0"/>
              <a:t>: You use this command to manage the </a:t>
            </a:r>
            <a:r>
              <a:rPr lang="en-US" sz="1400" dirty="0" err="1"/>
              <a:t>Node.js</a:t>
            </a:r>
            <a:r>
              <a:rPr lang="en-US" sz="1400" dirty="0"/>
              <a:t> packages, as discussed in the next section.</a:t>
            </a:r>
          </a:p>
          <a:p>
            <a:pPr marL="742950" lvl="2" indent="-342900"/>
            <a:r>
              <a:rPr lang="en-US" sz="1400" dirty="0" err="1" smtClean="0"/>
              <a:t>node_modules</a:t>
            </a:r>
            <a:r>
              <a:rPr lang="en-US" sz="1400" dirty="0"/>
              <a:t>: This folder contains the installed </a:t>
            </a:r>
            <a:r>
              <a:rPr lang="en-US" sz="1400" dirty="0" err="1"/>
              <a:t>Node.js</a:t>
            </a:r>
            <a:r>
              <a:rPr lang="en-US" sz="1400" dirty="0"/>
              <a:t> packages. These packages act as libraries that extend the capabilities of </a:t>
            </a:r>
            <a:r>
              <a:rPr lang="en-US" sz="1400" dirty="0" err="1"/>
              <a:t>Node.js</a:t>
            </a:r>
            <a:r>
              <a:rPr lang="en-US" sz="1400" dirty="0" smtClean="0"/>
              <a:t>.</a:t>
            </a:r>
            <a:endParaRPr lang="en-US" sz="1400" dirty="0"/>
          </a:p>
          <a:p>
            <a:pPr marL="742950" lvl="2" indent="-342900"/>
            <a:r>
              <a:rPr lang="en-US" sz="1400" dirty="0" smtClean="0"/>
              <a:t>To verify the installation:</a:t>
            </a:r>
          </a:p>
          <a:p>
            <a:pPr marL="1200150" lvl="3" indent="-342900"/>
            <a:r>
              <a:rPr lang="en-US" sz="1400" dirty="0"/>
              <a:t>n</a:t>
            </a:r>
            <a:r>
              <a:rPr lang="en-US" sz="1400" dirty="0" smtClean="0"/>
              <a:t>ode –version</a:t>
            </a:r>
          </a:p>
          <a:p>
            <a:pPr marL="1200150" lvl="3" indent="-342900"/>
            <a:r>
              <a:rPr lang="en-US" sz="1400" dirty="0" err="1"/>
              <a:t>n</a:t>
            </a:r>
            <a:r>
              <a:rPr lang="en-US" sz="1400" dirty="0" err="1" smtClean="0"/>
              <a:t>pm</a:t>
            </a:r>
            <a:r>
              <a:rPr lang="en-US" sz="1400" dirty="0" smtClean="0"/>
              <a:t> version</a:t>
            </a:r>
          </a:p>
          <a:p>
            <a:pPr marL="1200150" lvl="3" indent="-342900"/>
            <a:endParaRPr lang="en-US" sz="1400" dirty="0" smtClean="0"/>
          </a:p>
          <a:p>
            <a:pPr marL="1200150" lvl="3" indent="-342900"/>
            <a:endParaRPr lang="en-US" sz="1400" dirty="0" smtClean="0"/>
          </a:p>
          <a:p>
            <a:pPr marL="1200150" lvl="3" indent="-342900"/>
            <a:endParaRPr lang="en-US" sz="1400" dirty="0"/>
          </a:p>
          <a:p>
            <a:pPr marL="400050" lvl="2" indent="0">
              <a:buNone/>
            </a:pPr>
            <a:endParaRPr lang="en-US" sz="1400" dirty="0"/>
          </a:p>
          <a:p>
            <a:pPr marL="457200" lvl="1" indent="0">
              <a:buNone/>
            </a:pPr>
            <a:endParaRPr lang="en-US" sz="1400" dirty="0" smtClean="0"/>
          </a:p>
          <a:p>
            <a:pPr lvl="1"/>
            <a:endParaRPr lang="en-US" sz="1400" dirty="0"/>
          </a:p>
          <a:p>
            <a:pPr lvl="1"/>
            <a:endParaRPr lang="en-US" sz="1400" dirty="0" smtClean="0"/>
          </a:p>
          <a:p>
            <a:pPr lvl="1"/>
            <a:endParaRPr lang="en-US" sz="1400" dirty="0" smtClean="0"/>
          </a:p>
          <a:p>
            <a:pPr lvl="1"/>
            <a:endParaRPr lang="en-US" sz="1400" dirty="0" smtClean="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77</a:t>
            </a:fld>
            <a:endParaRPr lang="en-US" dirty="0"/>
          </a:p>
        </p:txBody>
      </p:sp>
    </p:spTree>
    <p:extLst>
      <p:ext uri="{BB962C8B-B14F-4D97-AF65-F5344CB8AC3E}">
        <p14:creationId xmlns:p14="http://schemas.microsoft.com/office/powerpoint/2010/main" val="2595539671"/>
      </p:ext>
    </p:extLst>
  </p:cSld>
  <p:clrMapOvr>
    <a:masterClrMapping/>
  </p:clrMapOvr>
  <p:transition xmlns:p14="http://schemas.microsoft.com/office/powerpoint/2010/mai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Installation and verification: </a:t>
            </a:r>
            <a:r>
              <a:rPr lang="en-US" dirty="0" err="1" smtClean="0"/>
              <a:t>MongoDB</a:t>
            </a:r>
            <a:endParaRPr lang="en-US" dirty="0"/>
          </a:p>
        </p:txBody>
      </p:sp>
      <p:sp>
        <p:nvSpPr>
          <p:cNvPr id="3" name="Content Placeholder 2"/>
          <p:cNvSpPr>
            <a:spLocks noGrp="1"/>
          </p:cNvSpPr>
          <p:nvPr>
            <p:ph idx="1"/>
          </p:nvPr>
        </p:nvSpPr>
        <p:spPr>
          <a:xfrm>
            <a:off x="762000" y="1596413"/>
            <a:ext cx="8077200" cy="4423387"/>
          </a:xfrm>
        </p:spPr>
        <p:txBody>
          <a:bodyPr>
            <a:normAutofit fontScale="92500" lnSpcReduction="20000"/>
          </a:bodyPr>
          <a:lstStyle/>
          <a:p>
            <a:pPr marL="0" indent="0">
              <a:buNone/>
            </a:pPr>
            <a:r>
              <a:rPr lang="en-US" sz="1600" dirty="0"/>
              <a:t>You can install </a:t>
            </a:r>
            <a:r>
              <a:rPr lang="en-US" sz="1600" dirty="0" err="1"/>
              <a:t>MongoDB</a:t>
            </a:r>
            <a:r>
              <a:rPr lang="en-US" sz="1600" dirty="0"/>
              <a:t> with Homebrew or manually. This section describes both.</a:t>
            </a:r>
          </a:p>
          <a:p>
            <a:endParaRPr lang="en-US" sz="1600" dirty="0"/>
          </a:p>
          <a:p>
            <a:r>
              <a:rPr lang="en-US" sz="1600" dirty="0"/>
              <a:t>Install </a:t>
            </a:r>
            <a:r>
              <a:rPr lang="en-US" sz="1600" dirty="0" err="1"/>
              <a:t>MongoDB</a:t>
            </a:r>
            <a:r>
              <a:rPr lang="en-US" sz="1600" dirty="0"/>
              <a:t> with Homebrew</a:t>
            </a:r>
          </a:p>
          <a:p>
            <a:endParaRPr lang="en-US" sz="1600" dirty="0"/>
          </a:p>
          <a:p>
            <a:r>
              <a:rPr lang="en-US" sz="1600" dirty="0" smtClean="0"/>
              <a:t>1 Update </a:t>
            </a:r>
            <a:r>
              <a:rPr lang="en-US" sz="1600" dirty="0"/>
              <a:t>Homebrew’s package database.</a:t>
            </a:r>
          </a:p>
          <a:p>
            <a:r>
              <a:rPr lang="en-US" sz="1600" dirty="0"/>
              <a:t>In a system shell, issue the following </a:t>
            </a:r>
            <a:r>
              <a:rPr lang="en-US" sz="1600" dirty="0" smtClean="0"/>
              <a:t>command:</a:t>
            </a:r>
          </a:p>
          <a:p>
            <a:pPr marL="0" lvl="1" indent="0">
              <a:buNone/>
            </a:pPr>
            <a:r>
              <a:rPr lang="en-US" sz="1600">
                <a:solidFill>
                  <a:srgbClr val="0000FF"/>
                </a:solidFill>
              </a:rPr>
              <a:t> </a:t>
            </a:r>
            <a:r>
              <a:rPr lang="en-US" sz="1600" smtClean="0">
                <a:solidFill>
                  <a:srgbClr val="0000FF"/>
                </a:solidFill>
              </a:rPr>
              <a:t>          brew </a:t>
            </a:r>
            <a:r>
              <a:rPr lang="en-US" sz="1600" dirty="0">
                <a:solidFill>
                  <a:srgbClr val="0000FF"/>
                </a:solidFill>
              </a:rPr>
              <a:t>update</a:t>
            </a:r>
          </a:p>
          <a:p>
            <a:r>
              <a:rPr lang="en-US" sz="1600" dirty="0" smtClean="0"/>
              <a:t>2 Install </a:t>
            </a:r>
            <a:r>
              <a:rPr lang="en-US" sz="1600" dirty="0" err="1"/>
              <a:t>MongoDB</a:t>
            </a:r>
            <a:r>
              <a:rPr lang="en-US" sz="1600" dirty="0"/>
              <a:t>.</a:t>
            </a:r>
          </a:p>
          <a:p>
            <a:r>
              <a:rPr lang="en-US" sz="1600" dirty="0"/>
              <a:t>You can install </a:t>
            </a:r>
            <a:r>
              <a:rPr lang="en-US" sz="1600" dirty="0" err="1"/>
              <a:t>MongoDB</a:t>
            </a:r>
            <a:r>
              <a:rPr lang="en-US" sz="1600" dirty="0"/>
              <a:t> via brew with several different options. Use one of the following operations:</a:t>
            </a:r>
          </a:p>
          <a:p>
            <a:endParaRPr lang="en-US" sz="1600" dirty="0"/>
          </a:p>
          <a:p>
            <a:r>
              <a:rPr lang="en-US" sz="1600" dirty="0"/>
              <a:t>Install the </a:t>
            </a:r>
            <a:r>
              <a:rPr lang="en-US" sz="1600" dirty="0" err="1"/>
              <a:t>MongoDB</a:t>
            </a:r>
            <a:r>
              <a:rPr lang="en-US" sz="1600" dirty="0"/>
              <a:t> </a:t>
            </a:r>
            <a:r>
              <a:rPr lang="en-US" sz="1600" dirty="0" smtClean="0"/>
              <a:t>Binaries : To </a:t>
            </a:r>
            <a:r>
              <a:rPr lang="en-US" sz="1600" dirty="0"/>
              <a:t>install the </a:t>
            </a:r>
            <a:r>
              <a:rPr lang="en-US" sz="1600" dirty="0" err="1"/>
              <a:t>MongoDB</a:t>
            </a:r>
            <a:r>
              <a:rPr lang="en-US" sz="1600" dirty="0"/>
              <a:t> binaries, issue the following command in a system shell:</a:t>
            </a:r>
          </a:p>
          <a:p>
            <a:pPr marL="0" indent="0">
              <a:buNone/>
            </a:pPr>
            <a:r>
              <a:rPr lang="en-US" sz="1600" dirty="0"/>
              <a:t>  </a:t>
            </a:r>
            <a:r>
              <a:rPr lang="en-US" sz="1600" dirty="0" smtClean="0"/>
              <a:t>  </a:t>
            </a:r>
            <a:r>
              <a:rPr lang="en-US" sz="1600" dirty="0" smtClean="0">
                <a:solidFill>
                  <a:srgbClr val="0000FF"/>
                </a:solidFill>
              </a:rPr>
              <a:t>       brew </a:t>
            </a:r>
            <a:r>
              <a:rPr lang="en-US" sz="1600" dirty="0">
                <a:solidFill>
                  <a:srgbClr val="0000FF"/>
                </a:solidFill>
              </a:rPr>
              <a:t>install </a:t>
            </a:r>
            <a:r>
              <a:rPr lang="en-US" sz="1600" dirty="0" err="1">
                <a:solidFill>
                  <a:srgbClr val="0000FF"/>
                </a:solidFill>
              </a:rPr>
              <a:t>mongodb</a:t>
            </a:r>
            <a:endParaRPr lang="en-US" sz="1600" dirty="0">
              <a:solidFill>
                <a:srgbClr val="0000FF"/>
              </a:solidFill>
            </a:endParaRPr>
          </a:p>
          <a:p>
            <a:endParaRPr lang="en-US" sz="1600" dirty="0"/>
          </a:p>
          <a:p>
            <a:r>
              <a:rPr lang="en-US" sz="1600" dirty="0"/>
              <a:t>Install the Latest Development Release of </a:t>
            </a:r>
            <a:r>
              <a:rPr lang="en-US" sz="1600" dirty="0" err="1" smtClean="0"/>
              <a:t>MongoDB</a:t>
            </a:r>
            <a:r>
              <a:rPr lang="en-US" sz="1600" dirty="0" smtClean="0"/>
              <a:t> : To </a:t>
            </a:r>
            <a:r>
              <a:rPr lang="en-US" sz="1600" dirty="0"/>
              <a:t>install the latest development release for use in testing and development, issue the following command in a system shell:</a:t>
            </a:r>
          </a:p>
          <a:p>
            <a:pPr marL="0" indent="0">
              <a:lnSpc>
                <a:spcPct val="110000"/>
              </a:lnSpc>
              <a:buNone/>
            </a:pPr>
            <a:r>
              <a:rPr lang="en-US" sz="1600" dirty="0" smtClean="0"/>
              <a:t>            </a:t>
            </a:r>
            <a:r>
              <a:rPr lang="en-US" sz="1600" dirty="0">
                <a:solidFill>
                  <a:srgbClr val="0000FF"/>
                </a:solidFill>
              </a:rPr>
              <a:t>brew install </a:t>
            </a:r>
            <a:r>
              <a:rPr lang="en-US" sz="1600" dirty="0" err="1">
                <a:solidFill>
                  <a:srgbClr val="0000FF"/>
                </a:solidFill>
              </a:rPr>
              <a:t>mongodb</a:t>
            </a:r>
            <a:r>
              <a:rPr lang="en-US" sz="1600" dirty="0">
                <a:solidFill>
                  <a:srgbClr val="0000FF"/>
                </a:solidFill>
              </a:rPr>
              <a:t> --</a:t>
            </a:r>
            <a:r>
              <a:rPr lang="en-US" sz="1600" dirty="0" err="1">
                <a:solidFill>
                  <a:srgbClr val="0000FF"/>
                </a:solidFill>
              </a:rPr>
              <a:t>devel</a:t>
            </a:r>
            <a:endParaRPr lang="en-US" sz="1600" dirty="0">
              <a:solidFill>
                <a:srgbClr val="0000FF"/>
              </a:solidFill>
            </a:endParaRPr>
          </a:p>
          <a:p>
            <a:pPr marL="1200150" lvl="3" indent="-342900"/>
            <a:endParaRPr lang="en-US" sz="1600" dirty="0">
              <a:solidFill>
                <a:srgbClr val="0000FF"/>
              </a:solidFill>
            </a:endParaRPr>
          </a:p>
          <a:p>
            <a:pPr marL="400050" lvl="2" indent="0">
              <a:buNone/>
            </a:pPr>
            <a:endParaRPr lang="en-US" sz="1400" dirty="0"/>
          </a:p>
          <a:p>
            <a:pPr marL="457200" lvl="1" indent="0">
              <a:buNone/>
            </a:pPr>
            <a:endParaRPr lang="en-US" sz="1400" dirty="0" smtClean="0"/>
          </a:p>
          <a:p>
            <a:pPr lvl="1"/>
            <a:endParaRPr lang="en-US" sz="1400" dirty="0"/>
          </a:p>
          <a:p>
            <a:pPr lvl="1"/>
            <a:endParaRPr lang="en-US" sz="1400" dirty="0" smtClean="0"/>
          </a:p>
          <a:p>
            <a:pPr lvl="1"/>
            <a:endParaRPr lang="en-US" sz="1400" dirty="0" smtClean="0"/>
          </a:p>
          <a:p>
            <a:pPr lvl="1"/>
            <a:endParaRPr lang="en-US" sz="1400" dirty="0" smtClean="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78</a:t>
            </a:fld>
            <a:endParaRPr lang="en-US" dirty="0"/>
          </a:p>
        </p:txBody>
      </p:sp>
    </p:spTree>
    <p:extLst>
      <p:ext uri="{BB962C8B-B14F-4D97-AF65-F5344CB8AC3E}">
        <p14:creationId xmlns:p14="http://schemas.microsoft.com/office/powerpoint/2010/main" val="2454852682"/>
      </p:ext>
    </p:extLst>
  </p:cSld>
  <p:clrMapOvr>
    <a:masterClrMapping/>
  </p:clrMapOvr>
  <p:transition xmlns:p14="http://schemas.microsoft.com/office/powerpoint/2010/mai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Node is Modular</a:t>
            </a:r>
            <a:endParaRPr lang="en-US" dirty="0"/>
          </a:p>
        </p:txBody>
      </p:sp>
      <p:sp>
        <p:nvSpPr>
          <p:cNvPr id="3" name="Content Placeholder 2"/>
          <p:cNvSpPr>
            <a:spLocks noGrp="1"/>
          </p:cNvSpPr>
          <p:nvPr>
            <p:ph idx="1"/>
          </p:nvPr>
        </p:nvSpPr>
        <p:spPr>
          <a:xfrm>
            <a:off x="762000" y="1295401"/>
            <a:ext cx="8077200" cy="4598376"/>
          </a:xfrm>
        </p:spPr>
        <p:txBody>
          <a:bodyPr>
            <a:normAutofit lnSpcReduction="10000"/>
          </a:bodyPr>
          <a:lstStyle/>
          <a:p>
            <a:r>
              <a:rPr lang="en-US" sz="1600" dirty="0" smtClean="0"/>
              <a:t>Node has a great ecosystem.</a:t>
            </a:r>
          </a:p>
          <a:p>
            <a:r>
              <a:rPr lang="en-US" sz="1600" dirty="0" smtClean="0"/>
              <a:t>Very clean deployment.</a:t>
            </a:r>
          </a:p>
          <a:p>
            <a:r>
              <a:rPr lang="en-US" sz="1600" dirty="0" smtClean="0"/>
              <a:t>Any extension needed is coded and installed as an Node Packaged Manager. </a:t>
            </a:r>
            <a:endParaRPr lang="en-US" sz="1600" dirty="0"/>
          </a:p>
          <a:p>
            <a:r>
              <a:rPr lang="en-US" sz="1600" dirty="0" smtClean="0"/>
              <a:t>NPMs can be installed and de-installed at any point of time.</a:t>
            </a:r>
          </a:p>
          <a:p>
            <a:r>
              <a:rPr lang="en-US" sz="1600" dirty="0"/>
              <a:t>Since it is a fundamental concept we would spend some time with the NODE NPMs </a:t>
            </a:r>
            <a:r>
              <a:rPr lang="en-US" sz="1600" dirty="0" err="1"/>
              <a:t>viz</a:t>
            </a:r>
            <a:r>
              <a:rPr lang="en-US" sz="1600" dirty="0"/>
              <a:t> (Node Packaged Modules and the Node Package Managers</a:t>
            </a:r>
            <a:r>
              <a:rPr lang="en-US" sz="1600" dirty="0" smtClean="0"/>
              <a:t>).</a:t>
            </a:r>
          </a:p>
          <a:p>
            <a:r>
              <a:rPr lang="en-US" sz="1600" dirty="0" smtClean="0"/>
              <a:t>A </a:t>
            </a:r>
            <a:r>
              <a:rPr lang="en-US" sz="1600" dirty="0"/>
              <a:t>Node Packaged Module is a packaged library that can easily be shared, reused, and installed in different projects. There are many different modules available for a variety of purposes. For example, the Mongoose module provides an ODM for </a:t>
            </a:r>
            <a:r>
              <a:rPr lang="en-US" sz="1600" dirty="0" err="1"/>
              <a:t>MongoDB</a:t>
            </a:r>
            <a:r>
              <a:rPr lang="en-US" sz="1600" dirty="0"/>
              <a:t>, Express extends Node’s HTTP capabilities, and so on.</a:t>
            </a:r>
          </a:p>
          <a:p>
            <a:r>
              <a:rPr lang="en-US" sz="1600" dirty="0" err="1"/>
              <a:t>Node.js</a:t>
            </a:r>
            <a:r>
              <a:rPr lang="en-US" sz="1600" dirty="0"/>
              <a:t> modules are created by various third-party organizations to provide important features that </a:t>
            </a:r>
            <a:r>
              <a:rPr lang="en-US" sz="1600" dirty="0" err="1"/>
              <a:t>Node.js</a:t>
            </a:r>
            <a:r>
              <a:rPr lang="en-US" sz="1600" dirty="0"/>
              <a:t> lacks out of the box. This community of contributors is very active in adding and updating modules</a:t>
            </a:r>
            <a:r>
              <a:rPr lang="en-US" sz="1600" dirty="0" smtClean="0"/>
              <a:t>.</a:t>
            </a:r>
          </a:p>
          <a:p>
            <a:r>
              <a:rPr lang="en-US" sz="1600" dirty="0"/>
              <a:t> </a:t>
            </a:r>
            <a:r>
              <a:rPr lang="en-US" sz="1600" dirty="0" smtClean="0"/>
              <a:t>Each </a:t>
            </a:r>
            <a:r>
              <a:rPr lang="en-US" sz="1600" dirty="0"/>
              <a:t>Node Packaged Module includes a </a:t>
            </a:r>
            <a:r>
              <a:rPr lang="en-US" sz="1600" dirty="0" err="1"/>
              <a:t>package.json</a:t>
            </a:r>
            <a:r>
              <a:rPr lang="en-US" sz="1600" dirty="0"/>
              <a:t> file that defines the packages. The </a:t>
            </a:r>
            <a:r>
              <a:rPr lang="en-US" sz="1600" dirty="0" err="1"/>
              <a:t>package.json</a:t>
            </a:r>
            <a:r>
              <a:rPr lang="en-US" sz="1600" dirty="0"/>
              <a:t> file includes informational metadata such as the name, version, author, and contributors, as well as control metadata such as dependencies and other requirements that the Node Package Manager will use when performing actions such as installation and publishing</a:t>
            </a:r>
            <a:r>
              <a:rPr lang="en-US" sz="1600" dirty="0" smtClean="0"/>
              <a:t>.</a:t>
            </a:r>
            <a:endParaRPr lang="en-US" sz="1600" dirty="0"/>
          </a:p>
          <a:p>
            <a:endParaRPr lang="en-US" sz="1600" dirty="0"/>
          </a:p>
          <a:p>
            <a:endParaRPr lang="en-US" sz="2000" b="1" dirty="0" smtClean="0"/>
          </a:p>
          <a:p>
            <a:endParaRPr lang="en-US" sz="1600" b="1" dirty="0" smtClean="0"/>
          </a:p>
          <a:p>
            <a:endParaRPr lang="en-US"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79</a:t>
            </a:fld>
            <a:endParaRPr lang="en-US" dirty="0"/>
          </a:p>
        </p:txBody>
      </p:sp>
    </p:spTree>
    <p:extLst>
      <p:ext uri="{BB962C8B-B14F-4D97-AF65-F5344CB8AC3E}">
        <p14:creationId xmlns:p14="http://schemas.microsoft.com/office/powerpoint/2010/main" val="192558546"/>
      </p:ext>
    </p:extLst>
  </p:cSld>
  <p:clrMapOvr>
    <a:masterClrMapping/>
  </p:clrMapOvr>
  <p:transition xmlns:p14="http://schemas.microsoft.com/office/powerpoint/2010/mai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143000"/>
          </a:xfrm>
        </p:spPr>
        <p:txBody>
          <a:bodyPr/>
          <a:lstStyle/>
          <a:p>
            <a:r>
              <a:rPr lang="en-US" b="1" dirty="0"/>
              <a:t>JavaScript </a:t>
            </a:r>
            <a:r>
              <a:rPr lang="en-US" b="1" dirty="0" smtClean="0"/>
              <a:t>on the Browser</a:t>
            </a:r>
            <a:endParaRPr lang="en-US"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07284" y="3177696"/>
            <a:ext cx="1204612" cy="12046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723012"/>
            <a:ext cx="2113981" cy="211398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988805"/>
            <a:ext cx="2124371" cy="146229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6103" y="1664933"/>
            <a:ext cx="926973" cy="926973"/>
          </a:xfrm>
          <a:prstGeom prst="rect">
            <a:avLst/>
          </a:prstGeom>
        </p:spPr>
      </p:pic>
      <p:sp>
        <p:nvSpPr>
          <p:cNvPr id="9" name="TextBox 8"/>
          <p:cNvSpPr txBox="1"/>
          <p:nvPr/>
        </p:nvSpPr>
        <p:spPr>
          <a:xfrm>
            <a:off x="4517571" y="2785779"/>
            <a:ext cx="1739643" cy="707886"/>
          </a:xfrm>
          <a:prstGeom prst="rect">
            <a:avLst/>
          </a:prstGeom>
          <a:noFill/>
        </p:spPr>
        <p:txBody>
          <a:bodyPr wrap="none" rtlCol="0">
            <a:spAutoFit/>
          </a:bodyPr>
          <a:lstStyle/>
          <a:p>
            <a:r>
              <a:rPr lang="en-US" sz="2000" b="1" dirty="0" smtClean="0"/>
              <a:t>Native Objects</a:t>
            </a:r>
          </a:p>
          <a:p>
            <a:pPr algn="ctr"/>
            <a:r>
              <a:rPr lang="en-US" sz="2000" b="1" dirty="0" smtClean="0"/>
              <a:t>(JS runtime)</a:t>
            </a:r>
            <a:endParaRPr lang="en-US" sz="2000" b="1" dirty="0"/>
          </a:p>
        </p:txBody>
      </p:sp>
      <p:sp>
        <p:nvSpPr>
          <p:cNvPr id="12" name="TextBox 11"/>
          <p:cNvSpPr txBox="1"/>
          <p:nvPr/>
        </p:nvSpPr>
        <p:spPr>
          <a:xfrm>
            <a:off x="4517572" y="3911203"/>
            <a:ext cx="1646156" cy="707886"/>
          </a:xfrm>
          <a:prstGeom prst="rect">
            <a:avLst/>
          </a:prstGeom>
          <a:noFill/>
        </p:spPr>
        <p:txBody>
          <a:bodyPr wrap="none" rtlCol="0">
            <a:spAutoFit/>
          </a:bodyPr>
          <a:lstStyle/>
          <a:p>
            <a:r>
              <a:rPr lang="en-US" sz="2000" b="1" dirty="0" smtClean="0"/>
              <a:t>Host Objects</a:t>
            </a:r>
          </a:p>
          <a:p>
            <a:pPr algn="ctr"/>
            <a:r>
              <a:rPr lang="en-US" sz="2000" b="1" dirty="0" smtClean="0"/>
              <a:t>(Browser API)</a:t>
            </a:r>
            <a:endParaRPr lang="en-US" sz="2000" b="1" dirty="0"/>
          </a:p>
        </p:txBody>
      </p:sp>
      <p:sp>
        <p:nvSpPr>
          <p:cNvPr id="11" name="TextBox 10"/>
          <p:cNvSpPr txBox="1"/>
          <p:nvPr/>
        </p:nvSpPr>
        <p:spPr>
          <a:xfrm>
            <a:off x="6422572" y="2545081"/>
            <a:ext cx="731290" cy="923330"/>
          </a:xfrm>
          <a:prstGeom prst="rect">
            <a:avLst/>
          </a:prstGeom>
          <a:noFill/>
        </p:spPr>
        <p:txBody>
          <a:bodyPr wrap="none" rtlCol="0">
            <a:spAutoFit/>
          </a:bodyPr>
          <a:lstStyle/>
          <a:p>
            <a:r>
              <a:rPr lang="en-US" dirty="0" smtClean="0"/>
              <a:t>Math</a:t>
            </a:r>
          </a:p>
          <a:p>
            <a:r>
              <a:rPr lang="en-US" dirty="0" smtClean="0"/>
              <a:t>String</a:t>
            </a:r>
          </a:p>
          <a:p>
            <a:r>
              <a:rPr lang="en-US" dirty="0" smtClean="0"/>
              <a:t>Array</a:t>
            </a:r>
          </a:p>
        </p:txBody>
      </p:sp>
      <p:sp>
        <p:nvSpPr>
          <p:cNvPr id="14" name="TextBox 13"/>
          <p:cNvSpPr txBox="1"/>
          <p:nvPr/>
        </p:nvSpPr>
        <p:spPr>
          <a:xfrm>
            <a:off x="6422572" y="3720945"/>
            <a:ext cx="1165191" cy="1200329"/>
          </a:xfrm>
          <a:prstGeom prst="rect">
            <a:avLst/>
          </a:prstGeom>
          <a:noFill/>
        </p:spPr>
        <p:txBody>
          <a:bodyPr wrap="none" rtlCol="0">
            <a:spAutoFit/>
          </a:bodyPr>
          <a:lstStyle/>
          <a:p>
            <a:r>
              <a:rPr lang="en-US" dirty="0" smtClean="0"/>
              <a:t>DOM</a:t>
            </a:r>
          </a:p>
          <a:p>
            <a:r>
              <a:rPr lang="en-US" dirty="0" smtClean="0"/>
              <a:t>Window</a:t>
            </a:r>
          </a:p>
          <a:p>
            <a:r>
              <a:rPr lang="en-US" dirty="0" smtClean="0"/>
              <a:t>Document</a:t>
            </a:r>
          </a:p>
          <a:p>
            <a:r>
              <a:rPr lang="en-US" dirty="0" smtClean="0"/>
              <a:t>History</a:t>
            </a:r>
            <a:endParaRPr lang="en-US" dirty="0"/>
          </a:p>
        </p:txBody>
      </p:sp>
    </p:spTree>
    <p:extLst>
      <p:ext uri="{BB962C8B-B14F-4D97-AF65-F5344CB8AC3E}">
        <p14:creationId xmlns:p14="http://schemas.microsoft.com/office/powerpoint/2010/main" val="35129817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20968"/>
          </a:xfrm>
        </p:spPr>
        <p:txBody>
          <a:bodyPr>
            <a:normAutofit fontScale="90000"/>
          </a:bodyPr>
          <a:lstStyle/>
          <a:p>
            <a:r>
              <a:rPr lang="en-US" dirty="0" smtClean="0"/>
              <a:t>Node Packaged Registry</a:t>
            </a:r>
            <a:endParaRPr lang="en-US" dirty="0"/>
          </a:p>
        </p:txBody>
      </p:sp>
      <p:sp>
        <p:nvSpPr>
          <p:cNvPr id="3" name="Content Placeholder 2"/>
          <p:cNvSpPr>
            <a:spLocks noGrp="1"/>
          </p:cNvSpPr>
          <p:nvPr>
            <p:ph idx="1"/>
          </p:nvPr>
        </p:nvSpPr>
        <p:spPr>
          <a:xfrm>
            <a:off x="762000" y="990600"/>
            <a:ext cx="8077200" cy="5562600"/>
          </a:xfrm>
        </p:spPr>
        <p:txBody>
          <a:bodyPr>
            <a:normAutofit/>
          </a:bodyPr>
          <a:lstStyle/>
          <a:p>
            <a:r>
              <a:rPr lang="en-US" sz="1600" dirty="0" smtClean="0"/>
              <a:t>Managed Location to register all the NPMs.</a:t>
            </a:r>
          </a:p>
          <a:p>
            <a:r>
              <a:rPr lang="en-US" sz="1600" dirty="0"/>
              <a:t>URL: </a:t>
            </a:r>
            <a:r>
              <a:rPr lang="en-US" sz="1600" dirty="0">
                <a:hlinkClick r:id="rId2"/>
              </a:rPr>
              <a:t>http://</a:t>
            </a:r>
            <a:r>
              <a:rPr lang="en-US" sz="1600" dirty="0" smtClean="0">
                <a:hlinkClick r:id="rId2"/>
              </a:rPr>
              <a:t>npmjs.org</a:t>
            </a:r>
            <a:endParaRPr lang="en-US" sz="1600" dirty="0"/>
          </a:p>
          <a:p>
            <a:r>
              <a:rPr lang="en-US" sz="1600" dirty="0" smtClean="0"/>
              <a:t>Going there, one can view the most popular, latest as well as specific modules.</a:t>
            </a:r>
          </a:p>
          <a:p>
            <a:endParaRPr lang="en-US" sz="1600" dirty="0"/>
          </a:p>
          <a:p>
            <a:endParaRPr lang="en-US" sz="1600" dirty="0"/>
          </a:p>
          <a:p>
            <a:endParaRPr lang="en-US" sz="2000" b="1" dirty="0" smtClean="0"/>
          </a:p>
          <a:p>
            <a:endParaRPr lang="en-US" sz="1600" b="1" dirty="0" smtClean="0"/>
          </a:p>
          <a:p>
            <a:endParaRPr lang="en-US" dirty="0"/>
          </a:p>
        </p:txBody>
      </p:sp>
      <p:pic>
        <p:nvPicPr>
          <p:cNvPr id="4" name="Picture 3" descr="getfi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034384"/>
            <a:ext cx="7772400" cy="4452142"/>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80</a:t>
            </a:fld>
            <a:endParaRPr lang="en-US" dirty="0"/>
          </a:p>
        </p:txBody>
      </p:sp>
    </p:spTree>
    <p:extLst>
      <p:ext uri="{BB962C8B-B14F-4D97-AF65-F5344CB8AC3E}">
        <p14:creationId xmlns:p14="http://schemas.microsoft.com/office/powerpoint/2010/main" val="3167739263"/>
      </p:ext>
    </p:extLst>
  </p:cSld>
  <p:clrMapOvr>
    <a:masterClrMapping/>
  </p:clrMapOvr>
  <p:transition xmlns:p14="http://schemas.microsoft.com/office/powerpoint/2010/mai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6400800" cy="797168"/>
          </a:xfrm>
        </p:spPr>
        <p:txBody>
          <a:bodyPr>
            <a:normAutofit/>
          </a:bodyPr>
          <a:lstStyle/>
          <a:p>
            <a:r>
              <a:rPr lang="en-US" sz="3200" dirty="0" smtClean="0"/>
              <a:t>Searching and Installing the NPMs</a:t>
            </a:r>
            <a:endParaRPr lang="en-US" sz="3200" dirty="0"/>
          </a:p>
        </p:txBody>
      </p:sp>
      <p:sp>
        <p:nvSpPr>
          <p:cNvPr id="3" name="Content Placeholder 2"/>
          <p:cNvSpPr>
            <a:spLocks noGrp="1"/>
          </p:cNvSpPr>
          <p:nvPr>
            <p:ph idx="1"/>
          </p:nvPr>
        </p:nvSpPr>
        <p:spPr>
          <a:xfrm>
            <a:off x="762000" y="990601"/>
            <a:ext cx="6477000" cy="5562600"/>
          </a:xfrm>
        </p:spPr>
        <p:txBody>
          <a:bodyPr>
            <a:normAutofit fontScale="92500"/>
          </a:bodyPr>
          <a:lstStyle/>
          <a:p>
            <a:r>
              <a:rPr lang="en-US" sz="1500" dirty="0" smtClean="0"/>
              <a:t>One can search the NPMs by the simple command : </a:t>
            </a:r>
          </a:p>
          <a:p>
            <a:pPr lvl="2"/>
            <a:r>
              <a:rPr lang="en-US" sz="1500" b="1" i="1" dirty="0" err="1">
                <a:solidFill>
                  <a:srgbClr val="0000FF"/>
                </a:solidFill>
              </a:rPr>
              <a:t>npm</a:t>
            </a:r>
            <a:r>
              <a:rPr lang="en-US" sz="1500" b="1" i="1" dirty="0">
                <a:solidFill>
                  <a:srgbClr val="0000FF"/>
                </a:solidFill>
              </a:rPr>
              <a:t> search &lt;</a:t>
            </a:r>
            <a:r>
              <a:rPr lang="en-US" sz="1500" b="1" i="1" dirty="0" err="1">
                <a:solidFill>
                  <a:srgbClr val="0000FF"/>
                </a:solidFill>
              </a:rPr>
              <a:t>serach_string</a:t>
            </a:r>
            <a:r>
              <a:rPr lang="en-US" sz="1500" b="1" i="1" dirty="0">
                <a:solidFill>
                  <a:srgbClr val="0000FF"/>
                </a:solidFill>
              </a:rPr>
              <a:t>&gt;</a:t>
            </a:r>
          </a:p>
          <a:p>
            <a:r>
              <a:rPr lang="en-US" sz="1500" dirty="0" smtClean="0"/>
              <a:t>To </a:t>
            </a:r>
            <a:r>
              <a:rPr lang="en-US" sz="1500" dirty="0"/>
              <a:t>use a Node module in your applications, it must first be installed where Node can find it. </a:t>
            </a:r>
            <a:endParaRPr lang="en-US" sz="1500" dirty="0" smtClean="0"/>
          </a:p>
          <a:p>
            <a:r>
              <a:rPr lang="en-US" sz="1500" dirty="0" smtClean="0"/>
              <a:t>To </a:t>
            </a:r>
            <a:r>
              <a:rPr lang="en-US" sz="1500" dirty="0"/>
              <a:t>install a Node module, use the </a:t>
            </a:r>
            <a:r>
              <a:rPr lang="en-US" sz="1500" dirty="0" smtClean="0"/>
              <a:t>:</a:t>
            </a:r>
          </a:p>
          <a:p>
            <a:pPr lvl="1"/>
            <a:r>
              <a:rPr lang="en-US" sz="1500" b="1" i="1" dirty="0" err="1">
                <a:solidFill>
                  <a:srgbClr val="0000FF"/>
                </a:solidFill>
              </a:rPr>
              <a:t>npm</a:t>
            </a:r>
            <a:r>
              <a:rPr lang="en-US" sz="1500" b="1" i="1" dirty="0">
                <a:solidFill>
                  <a:srgbClr val="0000FF"/>
                </a:solidFill>
              </a:rPr>
              <a:t> install &lt;</a:t>
            </a:r>
            <a:r>
              <a:rPr lang="en-US" sz="1500" b="1" i="1" dirty="0" err="1">
                <a:solidFill>
                  <a:srgbClr val="0000FF"/>
                </a:solidFill>
              </a:rPr>
              <a:t>module_name</a:t>
            </a:r>
            <a:r>
              <a:rPr lang="en-US" sz="1500" b="1" i="1" dirty="0">
                <a:solidFill>
                  <a:srgbClr val="0000FF"/>
                </a:solidFill>
              </a:rPr>
              <a:t>&gt; </a:t>
            </a:r>
            <a:r>
              <a:rPr lang="en-US" sz="1500" dirty="0"/>
              <a:t>command to download the Node module to your development environment and place it in the </a:t>
            </a:r>
            <a:r>
              <a:rPr lang="en-US" sz="1500" dirty="0" err="1"/>
              <a:t>node_modules</a:t>
            </a:r>
            <a:r>
              <a:rPr lang="en-US" sz="1500" dirty="0"/>
              <a:t> folder, where the install command is run. </a:t>
            </a:r>
            <a:endParaRPr lang="en-US" sz="1500" dirty="0" smtClean="0"/>
          </a:p>
          <a:p>
            <a:pPr lvl="1"/>
            <a:r>
              <a:rPr lang="en-US" sz="1500" dirty="0" smtClean="0"/>
              <a:t>For </a:t>
            </a:r>
            <a:r>
              <a:rPr lang="en-US" sz="1500" dirty="0"/>
              <a:t>example, the following command installs the express </a:t>
            </a:r>
            <a:r>
              <a:rPr lang="en-US" sz="1500" dirty="0" smtClean="0"/>
              <a:t>module:</a:t>
            </a:r>
          </a:p>
          <a:p>
            <a:pPr lvl="2"/>
            <a:r>
              <a:rPr lang="en-US" sz="1500" b="1" i="1" dirty="0" err="1" smtClean="0">
                <a:solidFill>
                  <a:srgbClr val="0000FF"/>
                </a:solidFill>
              </a:rPr>
              <a:t>npm</a:t>
            </a:r>
            <a:r>
              <a:rPr lang="en-US" sz="1500" b="1" i="1" dirty="0" smtClean="0">
                <a:solidFill>
                  <a:srgbClr val="0000FF"/>
                </a:solidFill>
              </a:rPr>
              <a:t> </a:t>
            </a:r>
            <a:r>
              <a:rPr lang="en-US" sz="1500" b="1" i="1" dirty="0">
                <a:solidFill>
                  <a:srgbClr val="0000FF"/>
                </a:solidFill>
              </a:rPr>
              <a:t>install </a:t>
            </a:r>
            <a:r>
              <a:rPr lang="en-US" sz="1500" b="1" i="1" dirty="0" smtClean="0">
                <a:solidFill>
                  <a:srgbClr val="0000FF"/>
                </a:solidFill>
              </a:rPr>
              <a:t>express</a:t>
            </a:r>
            <a:endParaRPr lang="en-US" sz="1500" b="1" i="1" dirty="0">
              <a:solidFill>
                <a:srgbClr val="0000FF"/>
              </a:solidFill>
            </a:endParaRPr>
          </a:p>
          <a:p>
            <a:r>
              <a:rPr lang="en-US" sz="1500" dirty="0"/>
              <a:t>The output of the </a:t>
            </a:r>
            <a:r>
              <a:rPr lang="en-US" sz="1500" dirty="0" err="1"/>
              <a:t>npm</a:t>
            </a:r>
            <a:r>
              <a:rPr lang="en-US" sz="1500" dirty="0"/>
              <a:t> install command displays the HTTP requests to download the necessary files as well as the dependency hierarchy that was installed with the module</a:t>
            </a:r>
            <a:r>
              <a:rPr lang="en-US" sz="1500" dirty="0" smtClean="0"/>
              <a:t>.</a:t>
            </a:r>
          </a:p>
          <a:p>
            <a:r>
              <a:rPr lang="en-US" sz="1500" dirty="0" smtClean="0"/>
              <a:t>At this point let us just create an empty project and name it </a:t>
            </a:r>
            <a:r>
              <a:rPr lang="en-US" sz="1500" dirty="0" err="1" smtClean="0"/>
              <a:t>EmptyNodeProject</a:t>
            </a:r>
            <a:r>
              <a:rPr lang="en-US" sz="1500" dirty="0" smtClean="0"/>
              <a:t>.</a:t>
            </a:r>
          </a:p>
          <a:p>
            <a:r>
              <a:rPr lang="en-US" sz="1500" dirty="0" smtClean="0"/>
              <a:t>Once there in the </a:t>
            </a:r>
            <a:r>
              <a:rPr lang="en-US" sz="1500" dirty="0" err="1" smtClean="0"/>
              <a:t>webstorm</a:t>
            </a:r>
            <a:r>
              <a:rPr lang="en-US" sz="1500" dirty="0" smtClean="0"/>
              <a:t> open the terminal and fire </a:t>
            </a:r>
          </a:p>
          <a:p>
            <a:pPr lvl="2"/>
            <a:r>
              <a:rPr lang="en-US" sz="1500" b="1" i="1" dirty="0" err="1" smtClean="0">
                <a:solidFill>
                  <a:srgbClr val="0000FF"/>
                </a:solidFill>
              </a:rPr>
              <a:t>npm</a:t>
            </a:r>
            <a:r>
              <a:rPr lang="en-US" sz="1500" b="1" i="1" dirty="0" smtClean="0">
                <a:solidFill>
                  <a:srgbClr val="0000FF"/>
                </a:solidFill>
              </a:rPr>
              <a:t> install express</a:t>
            </a:r>
            <a:endParaRPr lang="en-US" sz="1500" b="1" i="1" dirty="0">
              <a:solidFill>
                <a:srgbClr val="0000FF"/>
              </a:solidFill>
            </a:endParaRPr>
          </a:p>
          <a:p>
            <a:r>
              <a:rPr lang="en-US" sz="1500" dirty="0" smtClean="0"/>
              <a:t>express </a:t>
            </a:r>
            <a:r>
              <a:rPr lang="en-US" sz="1500" dirty="0"/>
              <a:t>requires the methods, cookie-signature, range-parser, debug, buffer-crc32, fresh, cookie, </a:t>
            </a:r>
            <a:r>
              <a:rPr lang="en-US" sz="1500" dirty="0" err="1"/>
              <a:t>mkdirp</a:t>
            </a:r>
            <a:r>
              <a:rPr lang="en-US" sz="1500" dirty="0"/>
              <a:t>, commander, send, and connect modules</a:t>
            </a:r>
            <a:r>
              <a:rPr lang="en-US" sz="1500" dirty="0" smtClean="0"/>
              <a:t>.</a:t>
            </a:r>
          </a:p>
          <a:p>
            <a:r>
              <a:rPr lang="en-US" sz="1500" dirty="0" err="1" smtClean="0"/>
              <a:t>Node.js</a:t>
            </a:r>
            <a:r>
              <a:rPr lang="en-US" sz="1500" dirty="0" smtClean="0"/>
              <a:t> </a:t>
            </a:r>
            <a:r>
              <a:rPr lang="en-US" sz="1500" dirty="0"/>
              <a:t>has to be able to handle dependency conflicts. For example, the express module requires cookie 0.1.0, but another module may require cookie 0.0.9. To handle this situation, a separate copy for the cookie module is placed in each module’s folder, under another </a:t>
            </a:r>
            <a:r>
              <a:rPr lang="en-US" sz="1500" dirty="0" err="1"/>
              <a:t>node_modules</a:t>
            </a:r>
            <a:r>
              <a:rPr lang="en-US" sz="1500" dirty="0"/>
              <a:t> folder</a:t>
            </a:r>
            <a:r>
              <a:rPr lang="en-US" sz="1500" dirty="0" smtClean="0"/>
              <a:t>.</a:t>
            </a:r>
            <a:endParaRPr lang="en-US" sz="1500" dirty="0"/>
          </a:p>
        </p:txBody>
      </p:sp>
      <p:pic>
        <p:nvPicPr>
          <p:cNvPr id="4" name="Picture 3" descr="Screen Shot 2015-04-09 at 7.19.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0"/>
            <a:ext cx="2895600" cy="6858000"/>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81</a:t>
            </a:fld>
            <a:endParaRPr lang="en-US" dirty="0"/>
          </a:p>
        </p:txBody>
      </p:sp>
    </p:spTree>
    <p:extLst>
      <p:ext uri="{BB962C8B-B14F-4D97-AF65-F5344CB8AC3E}">
        <p14:creationId xmlns:p14="http://schemas.microsoft.com/office/powerpoint/2010/main" val="1311451551"/>
      </p:ext>
    </p:extLst>
  </p:cSld>
  <p:clrMapOvr>
    <a:masterClrMapping/>
  </p:clrMapOvr>
  <p:transition xmlns:p14="http://schemas.microsoft.com/office/powerpoint/2010/mai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44768"/>
          </a:xfrm>
        </p:spPr>
        <p:txBody>
          <a:bodyPr>
            <a:normAutofit fontScale="90000"/>
          </a:bodyPr>
          <a:lstStyle/>
          <a:p>
            <a:r>
              <a:rPr lang="en-US" dirty="0" smtClean="0"/>
              <a:t>Using </a:t>
            </a:r>
            <a:r>
              <a:rPr lang="en-US" dirty="0" err="1" smtClean="0"/>
              <a:t>Package.json</a:t>
            </a:r>
            <a:endParaRPr lang="en-US" dirty="0"/>
          </a:p>
        </p:txBody>
      </p:sp>
      <p:sp>
        <p:nvSpPr>
          <p:cNvPr id="7" name="Content Placeholder 6"/>
          <p:cNvSpPr>
            <a:spLocks noGrp="1"/>
          </p:cNvSpPr>
          <p:nvPr>
            <p:ph idx="1"/>
          </p:nvPr>
        </p:nvSpPr>
        <p:spPr>
          <a:xfrm>
            <a:off x="762000" y="1066800"/>
            <a:ext cx="8077200" cy="5410200"/>
          </a:xfrm>
        </p:spPr>
        <p:txBody>
          <a:bodyPr>
            <a:normAutofit fontScale="40000" lnSpcReduction="20000"/>
          </a:bodyPr>
          <a:lstStyle/>
          <a:p>
            <a:r>
              <a:rPr lang="en-US" dirty="0"/>
              <a:t>A</a:t>
            </a:r>
            <a:r>
              <a:rPr lang="en-US" dirty="0" smtClean="0"/>
              <a:t> </a:t>
            </a:r>
            <a:r>
              <a:rPr lang="en-US" dirty="0"/>
              <a:t>simple JSON text file that defines a module, including </a:t>
            </a:r>
            <a:r>
              <a:rPr lang="en-US" dirty="0" smtClean="0"/>
              <a:t>dependencies in the root file.</a:t>
            </a:r>
          </a:p>
          <a:p>
            <a:r>
              <a:rPr lang="en-US" dirty="0" smtClean="0"/>
              <a:t>All NPMs must have it.</a:t>
            </a:r>
          </a:p>
          <a:p>
            <a:r>
              <a:rPr lang="en-US" dirty="0"/>
              <a:t>C</a:t>
            </a:r>
            <a:r>
              <a:rPr lang="en-US" dirty="0" smtClean="0"/>
              <a:t>an </a:t>
            </a:r>
            <a:r>
              <a:rPr lang="en-US" dirty="0"/>
              <a:t>contain a number of different directives to tell the Node Package Manager how to handle the module</a:t>
            </a:r>
            <a:r>
              <a:rPr lang="en-US" dirty="0" smtClean="0"/>
              <a:t>.</a:t>
            </a:r>
          </a:p>
          <a:p>
            <a:r>
              <a:rPr lang="en-US" dirty="0" smtClean="0"/>
              <a:t>Sample </a:t>
            </a:r>
            <a:r>
              <a:rPr lang="en-US" dirty="0" err="1" smtClean="0"/>
              <a:t>package.json</a:t>
            </a:r>
            <a:r>
              <a:rPr lang="en-US" dirty="0" smtClean="0"/>
              <a:t>:</a:t>
            </a:r>
          </a:p>
          <a:p>
            <a:pPr marL="800100" lvl="2" indent="0">
              <a:buNone/>
            </a:pPr>
            <a:r>
              <a:rPr lang="en-US" dirty="0" smtClean="0"/>
              <a:t>{</a:t>
            </a:r>
            <a:endParaRPr lang="en-US" dirty="0"/>
          </a:p>
          <a:p>
            <a:pPr marL="800100" lvl="2" indent="0">
              <a:buNone/>
            </a:pPr>
            <a:r>
              <a:rPr lang="en-US" dirty="0"/>
              <a:t>    "name": "</a:t>
            </a:r>
            <a:r>
              <a:rPr lang="en-US" dirty="0" err="1"/>
              <a:t>my_module</a:t>
            </a:r>
            <a:r>
              <a:rPr lang="en-US" dirty="0"/>
              <a:t>",</a:t>
            </a:r>
          </a:p>
          <a:p>
            <a:pPr marL="800100" lvl="2" indent="0">
              <a:buNone/>
            </a:pPr>
            <a:r>
              <a:rPr lang="en-US" dirty="0"/>
              <a:t>    "version": "0.1.0",</a:t>
            </a:r>
          </a:p>
          <a:p>
            <a:pPr marL="800100" lvl="2" indent="0">
              <a:buNone/>
            </a:pPr>
            <a:r>
              <a:rPr lang="en-US" dirty="0"/>
              <a:t>    "description": "a simple </a:t>
            </a:r>
            <a:r>
              <a:rPr lang="en-US" dirty="0" err="1"/>
              <a:t>node.js</a:t>
            </a:r>
            <a:r>
              <a:rPr lang="en-US" dirty="0"/>
              <a:t> module",</a:t>
            </a:r>
          </a:p>
          <a:p>
            <a:pPr marL="800100" lvl="2" indent="0">
              <a:buNone/>
            </a:pPr>
            <a:r>
              <a:rPr lang="en-US" dirty="0"/>
              <a:t>    "dependencies" : {</a:t>
            </a:r>
          </a:p>
          <a:p>
            <a:pPr marL="800100" lvl="2" indent="0">
              <a:buNone/>
            </a:pPr>
            <a:r>
              <a:rPr lang="en-US" dirty="0"/>
              <a:t>        "express"   :  "latest"</a:t>
            </a:r>
          </a:p>
          <a:p>
            <a:pPr marL="800100" lvl="2" indent="0">
              <a:buNone/>
            </a:pPr>
            <a:r>
              <a:rPr lang="en-US" dirty="0"/>
              <a:t>    }</a:t>
            </a:r>
          </a:p>
          <a:p>
            <a:pPr marL="800100" lvl="2" indent="0">
              <a:buNone/>
            </a:pPr>
            <a:r>
              <a:rPr lang="en-US" dirty="0" smtClean="0"/>
              <a:t>}</a:t>
            </a:r>
          </a:p>
          <a:p>
            <a:pPr marL="342900" lvl="2" indent="-342900"/>
            <a:r>
              <a:rPr lang="en-US" sz="3200" dirty="0"/>
              <a:t>The only required directives in the </a:t>
            </a:r>
            <a:r>
              <a:rPr lang="en-US" sz="3200" dirty="0" err="1"/>
              <a:t>package.json</a:t>
            </a:r>
            <a:r>
              <a:rPr lang="en-US" sz="3200" dirty="0"/>
              <a:t> file are name and version; the rest depend on what you would like to include</a:t>
            </a:r>
            <a:r>
              <a:rPr lang="en-US" sz="3200" dirty="0" smtClean="0"/>
              <a:t>.</a:t>
            </a:r>
          </a:p>
          <a:p>
            <a:pPr marL="342900" lvl="2" indent="-342900"/>
            <a:r>
              <a:rPr lang="en-US" sz="3200" dirty="0" smtClean="0"/>
              <a:t>A </a:t>
            </a:r>
            <a:r>
              <a:rPr lang="en-US" sz="3200" dirty="0"/>
              <a:t>great way to use </a:t>
            </a:r>
            <a:r>
              <a:rPr lang="en-US" sz="3200" dirty="0" err="1"/>
              <a:t>package.json</a:t>
            </a:r>
            <a:r>
              <a:rPr lang="en-US" sz="3200" dirty="0"/>
              <a:t> files is to automatically download and install the dependencies for your </a:t>
            </a:r>
            <a:r>
              <a:rPr lang="en-US" sz="3200" dirty="0" err="1"/>
              <a:t>Node.js</a:t>
            </a:r>
            <a:r>
              <a:rPr lang="en-US" sz="3200" dirty="0"/>
              <a:t> app. All you need to do is create a </a:t>
            </a:r>
            <a:r>
              <a:rPr lang="en-US" sz="3200" dirty="0" err="1"/>
              <a:t>package.json</a:t>
            </a:r>
            <a:r>
              <a:rPr lang="en-US" sz="3200" dirty="0"/>
              <a:t> file in the root of your project code and add the necessary dependencies to it. For example, the following </a:t>
            </a:r>
            <a:r>
              <a:rPr lang="en-US" sz="3200" dirty="0" err="1"/>
              <a:t>package.json</a:t>
            </a:r>
            <a:r>
              <a:rPr lang="en-US" sz="3200" dirty="0"/>
              <a:t> file requires the express module as a </a:t>
            </a:r>
            <a:r>
              <a:rPr lang="en-US" sz="3200" dirty="0" smtClean="0"/>
              <a:t>dependency:</a:t>
            </a:r>
            <a:endParaRPr lang="en-US" sz="3200" dirty="0"/>
          </a:p>
          <a:p>
            <a:pPr marL="914400" lvl="4" indent="0">
              <a:buNone/>
            </a:pPr>
            <a:r>
              <a:rPr lang="en-US" sz="3200" dirty="0"/>
              <a:t>{</a:t>
            </a:r>
          </a:p>
          <a:p>
            <a:pPr marL="914400" lvl="4" indent="0">
              <a:buNone/>
            </a:pPr>
            <a:r>
              <a:rPr lang="en-US" sz="3200" dirty="0"/>
              <a:t>    "name": "</a:t>
            </a:r>
            <a:r>
              <a:rPr lang="en-US" sz="3200" dirty="0" err="1"/>
              <a:t>my_module</a:t>
            </a:r>
            <a:r>
              <a:rPr lang="en-US" sz="3200" dirty="0"/>
              <a:t>",</a:t>
            </a:r>
          </a:p>
          <a:p>
            <a:pPr marL="914400" lvl="4" indent="0">
              <a:buNone/>
            </a:pPr>
            <a:r>
              <a:rPr lang="en-US" sz="3200" dirty="0"/>
              <a:t>    "version": "0.1.0",</a:t>
            </a:r>
          </a:p>
          <a:p>
            <a:pPr marL="914400" lvl="4" indent="0">
              <a:buNone/>
            </a:pPr>
            <a:r>
              <a:rPr lang="en-US" sz="3200" dirty="0"/>
              <a:t>    "dependencies" : {</a:t>
            </a:r>
          </a:p>
          <a:p>
            <a:pPr marL="914400" lvl="4" indent="0">
              <a:buNone/>
            </a:pPr>
            <a:r>
              <a:rPr lang="en-US" sz="3200" dirty="0"/>
              <a:t>        "express"   :  "latest"</a:t>
            </a:r>
          </a:p>
          <a:p>
            <a:pPr marL="914400" lvl="4" indent="0">
              <a:buNone/>
            </a:pPr>
            <a:r>
              <a:rPr lang="en-US" sz="3200" dirty="0"/>
              <a:t>    }</a:t>
            </a:r>
          </a:p>
          <a:p>
            <a:pPr marL="914400" lvl="4" indent="0">
              <a:buNone/>
            </a:pPr>
            <a:r>
              <a:rPr lang="en-US" sz="3200" dirty="0" smtClean="0"/>
              <a:t>}</a:t>
            </a:r>
            <a:endParaRPr lang="en-US" sz="3200" dirty="0"/>
          </a:p>
          <a:p>
            <a:pPr marL="342900" lvl="2" indent="-342900"/>
            <a:r>
              <a:rPr lang="en-US" sz="3200" dirty="0" smtClean="0"/>
              <a:t>Now let us delete the previously added express package in our empty project and add the </a:t>
            </a:r>
            <a:r>
              <a:rPr lang="en-US" sz="3200" dirty="0" err="1" smtClean="0"/>
              <a:t>package.json</a:t>
            </a:r>
            <a:r>
              <a:rPr lang="en-US" sz="3200" dirty="0" smtClean="0"/>
              <a:t> in the project and then run the command:</a:t>
            </a:r>
          </a:p>
          <a:p>
            <a:pPr marL="800100" lvl="3" indent="-342900"/>
            <a:r>
              <a:rPr lang="en-US" sz="3200" dirty="0" err="1" smtClean="0"/>
              <a:t>npm</a:t>
            </a:r>
            <a:r>
              <a:rPr lang="en-US" sz="3200" dirty="0" smtClean="0"/>
              <a:t> install</a:t>
            </a:r>
            <a:endParaRPr lang="en-US" sz="3200" dirty="0"/>
          </a:p>
          <a:p>
            <a:pPr marL="457200" lvl="2" indent="-457200"/>
            <a:r>
              <a:rPr lang="en-US" sz="3200" dirty="0" smtClean="0"/>
              <a:t>Notice </a:t>
            </a:r>
            <a:r>
              <a:rPr lang="en-US" sz="3200" dirty="0"/>
              <a:t>that no module is specified in the command </a:t>
            </a:r>
            <a:r>
              <a:rPr lang="en-US" sz="3200" dirty="0" err="1"/>
              <a:t>npm</a:t>
            </a:r>
            <a:r>
              <a:rPr lang="en-US" sz="3200" dirty="0"/>
              <a:t> install. That is because </a:t>
            </a:r>
            <a:r>
              <a:rPr lang="en-US" sz="3200" dirty="0" err="1"/>
              <a:t>npm</a:t>
            </a:r>
            <a:r>
              <a:rPr lang="en-US" sz="3200" dirty="0"/>
              <a:t> looks for a </a:t>
            </a:r>
            <a:r>
              <a:rPr lang="en-US" sz="3200" dirty="0" err="1"/>
              <a:t>package.json</a:t>
            </a:r>
            <a:r>
              <a:rPr lang="en-US" sz="3200" dirty="0"/>
              <a:t> file by default. Later, as you need additional modules, all you need to do is add those to the dependencies directive and then run </a:t>
            </a:r>
            <a:r>
              <a:rPr lang="en-US" sz="3200" dirty="0" err="1"/>
              <a:t>npm</a:t>
            </a:r>
            <a:r>
              <a:rPr lang="en-US" sz="3200" dirty="0"/>
              <a:t> install again</a:t>
            </a:r>
            <a:r>
              <a:rPr lang="en-US" sz="3200" dirty="0" smtClean="0"/>
              <a:t>.</a:t>
            </a:r>
            <a:endParaRPr lang="en-US"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82</a:t>
            </a:fld>
            <a:endParaRPr lang="en-US" dirty="0"/>
          </a:p>
        </p:txBody>
      </p:sp>
    </p:spTree>
    <p:extLst>
      <p:ext uri="{BB962C8B-B14F-4D97-AF65-F5344CB8AC3E}">
        <p14:creationId xmlns:p14="http://schemas.microsoft.com/office/powerpoint/2010/main" val="3704998111"/>
      </p:ext>
    </p:extLst>
  </p:cSld>
  <p:clrMapOvr>
    <a:masterClrMapping/>
  </p:clrMapOvr>
  <p:transition xmlns:p14="http://schemas.microsoft.com/office/powerpoint/2010/mai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etfile.jpg"/>
          <p:cNvPicPr>
            <a:picLocks noGrp="1" noChangeAspect="1"/>
          </p:cNvPicPr>
          <p:nvPr>
            <p:ph idx="1"/>
          </p:nvPr>
        </p:nvPicPr>
        <p:blipFill>
          <a:blip r:embed="rId2">
            <a:extLst>
              <a:ext uri="{28A0092B-C50C-407E-A947-70E740481C1C}">
                <a14:useLocalDpi xmlns:a14="http://schemas.microsoft.com/office/drawing/2010/main" val="0"/>
              </a:ext>
            </a:extLst>
          </a:blip>
          <a:srcRect l="-10987" r="-10987"/>
          <a:stretch>
            <a:fillRect/>
          </a:stretch>
        </p:blipFill>
        <p:spPr>
          <a:xfrm>
            <a:off x="-228600" y="2895600"/>
            <a:ext cx="9982200" cy="3151188"/>
          </a:xfrm>
        </p:spPr>
      </p:pic>
      <p:pic>
        <p:nvPicPr>
          <p:cNvPr id="6" name="Picture 5" descr="getfi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2400"/>
            <a:ext cx="8219545" cy="2743200"/>
          </a:xfrm>
          <a:prstGeom prst="rect">
            <a:avLst/>
          </a:prstGeom>
        </p:spPr>
      </p:pic>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3" name="Slide Number Placeholder 2"/>
          <p:cNvSpPr>
            <a:spLocks noGrp="1"/>
          </p:cNvSpPr>
          <p:nvPr>
            <p:ph type="sldNum" sz="quarter" idx="12"/>
          </p:nvPr>
        </p:nvSpPr>
        <p:spPr/>
        <p:txBody>
          <a:bodyPr/>
          <a:lstStyle/>
          <a:p>
            <a:fld id="{33D6E5A2-EC83-451F-A719-9AC1370DD5CF}" type="slidenum">
              <a:rPr lang="en-US" smtClean="0"/>
              <a:pPr/>
              <a:t>83</a:t>
            </a:fld>
            <a:endParaRPr lang="en-US" dirty="0"/>
          </a:p>
        </p:txBody>
      </p:sp>
    </p:spTree>
    <p:extLst>
      <p:ext uri="{BB962C8B-B14F-4D97-AF65-F5344CB8AC3E}">
        <p14:creationId xmlns:p14="http://schemas.microsoft.com/office/powerpoint/2010/main" val="1072449047"/>
      </p:ext>
    </p:extLst>
  </p:cSld>
  <p:clrMapOvr>
    <a:masterClrMapping/>
  </p:clrMapOvr>
  <p:transition xmlns:p14="http://schemas.microsoft.com/office/powerpoint/2010/mai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492368"/>
          </a:xfrm>
        </p:spPr>
        <p:txBody>
          <a:bodyPr>
            <a:normAutofit fontScale="90000"/>
          </a:bodyPr>
          <a:lstStyle/>
          <a:p>
            <a:r>
              <a:rPr lang="en-US" dirty="0"/>
              <a:t/>
            </a:r>
            <a:br>
              <a:rPr lang="en-US" dirty="0"/>
            </a:br>
            <a:r>
              <a:rPr lang="en-US" dirty="0"/>
              <a:t>Understanding </a:t>
            </a:r>
            <a:r>
              <a:rPr lang="en-US" dirty="0" err="1"/>
              <a:t>Node.js</a:t>
            </a:r>
            <a:r>
              <a:rPr lang="en-US" dirty="0"/>
              <a:t> Performance</a:t>
            </a:r>
          </a:p>
        </p:txBody>
      </p:sp>
      <p:pic>
        <p:nvPicPr>
          <p:cNvPr id="4" name="Content Placeholder 3" descr="getfile.jpg"/>
          <p:cNvPicPr>
            <a:picLocks noGrp="1" noChangeAspect="1"/>
          </p:cNvPicPr>
          <p:nvPr>
            <p:ph idx="1"/>
          </p:nvPr>
        </p:nvPicPr>
        <p:blipFill>
          <a:blip r:embed="rId2">
            <a:extLst>
              <a:ext uri="{28A0092B-C50C-407E-A947-70E740481C1C}">
                <a14:useLocalDpi xmlns:a14="http://schemas.microsoft.com/office/drawing/2010/main" val="0"/>
              </a:ext>
            </a:extLst>
          </a:blip>
          <a:srcRect t="-10908" b="-10908"/>
          <a:stretch>
            <a:fillRect/>
          </a:stretch>
        </p:blipFill>
        <p:spPr>
          <a:xfrm>
            <a:off x="914400" y="2286000"/>
            <a:ext cx="7848600" cy="2209800"/>
          </a:xfrm>
        </p:spPr>
      </p:pic>
      <p:sp>
        <p:nvSpPr>
          <p:cNvPr id="5" name="TextBox 4"/>
          <p:cNvSpPr txBox="1"/>
          <p:nvPr/>
        </p:nvSpPr>
        <p:spPr>
          <a:xfrm>
            <a:off x="914400" y="1143000"/>
            <a:ext cx="7848600" cy="1077218"/>
          </a:xfrm>
          <a:prstGeom prst="rect">
            <a:avLst/>
          </a:prstGeom>
          <a:noFill/>
        </p:spPr>
        <p:txBody>
          <a:bodyPr wrap="square" rtlCol="0">
            <a:spAutoFit/>
          </a:bodyPr>
          <a:lstStyle/>
          <a:p>
            <a:r>
              <a:rPr lang="en-US" sz="1600" dirty="0" err="1"/>
              <a:t>Node.js</a:t>
            </a:r>
            <a:r>
              <a:rPr lang="en-US" sz="1600" dirty="0"/>
              <a:t> is focused on being the best way to write highly </a:t>
            </a:r>
            <a:r>
              <a:rPr lang="en-US" sz="1600" dirty="0" err="1"/>
              <a:t>performant</a:t>
            </a:r>
            <a:r>
              <a:rPr lang="en-US" sz="1600" dirty="0"/>
              <a:t> web applications. To understand how it achieves this, we need to know about the I/O scaling problem. Let us look at a rough estimate of the speed at which we can access data from various sources in terms of CPU cycles</a:t>
            </a:r>
          </a:p>
        </p:txBody>
      </p:sp>
      <p:sp>
        <p:nvSpPr>
          <p:cNvPr id="6" name="TextBox 5"/>
          <p:cNvSpPr txBox="1"/>
          <p:nvPr/>
        </p:nvSpPr>
        <p:spPr>
          <a:xfrm>
            <a:off x="914400" y="4343400"/>
            <a:ext cx="8001000" cy="2585323"/>
          </a:xfrm>
          <a:prstGeom prst="rect">
            <a:avLst/>
          </a:prstGeom>
          <a:noFill/>
        </p:spPr>
        <p:txBody>
          <a:bodyPr wrap="square" rtlCol="0">
            <a:spAutoFit/>
          </a:bodyPr>
          <a:lstStyle/>
          <a:p>
            <a:r>
              <a:rPr lang="en-US" sz="1600" dirty="0"/>
              <a:t>You can clearly see that Disk and Network access is in a completely different category from accessing data that is available in RAM and CPU cache.</a:t>
            </a:r>
          </a:p>
          <a:p>
            <a:r>
              <a:rPr lang="en-US" sz="1600" dirty="0"/>
              <a:t>Most web applications depend on reading data from disk or from another network source (for example, a database query). When an HTTP request is received and we need to load data from a database, typically this request will be spent waiting for a disk read or a network access call to complete.</a:t>
            </a:r>
          </a:p>
          <a:p>
            <a:r>
              <a:rPr lang="en-US" sz="1600" dirty="0"/>
              <a:t>These open connections and pending requests consume server resources (memory and CPU). In order to handle a large number of requests from different clients using the same web server, we have the I/O scaling problem.</a:t>
            </a:r>
          </a:p>
          <a:p>
            <a:endParaRPr lang="en-US" dirty="0"/>
          </a:p>
        </p:txBody>
      </p:sp>
      <p:sp>
        <p:nvSpPr>
          <p:cNvPr id="3" name="Footer Placeholder 2"/>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84</a:t>
            </a:fld>
            <a:endParaRPr lang="en-US" dirty="0"/>
          </a:p>
        </p:txBody>
      </p:sp>
    </p:spTree>
    <p:extLst>
      <p:ext uri="{BB962C8B-B14F-4D97-AF65-F5344CB8AC3E}">
        <p14:creationId xmlns:p14="http://schemas.microsoft.com/office/powerpoint/2010/main" val="2852325299"/>
      </p:ext>
    </p:extLst>
  </p:cSld>
  <p:clrMapOvr>
    <a:masterClrMapping/>
  </p:clrMapOvr>
  <p:transition xmlns:p14="http://schemas.microsoft.com/office/powerpoint/2010/mai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fontScale="92500"/>
          </a:bodyPr>
          <a:lstStyle/>
          <a:p>
            <a:r>
              <a:rPr lang="en-US" sz="1600" b="1" dirty="0"/>
              <a:t>Traditional servers </a:t>
            </a:r>
            <a:r>
              <a:rPr lang="en-US" sz="1600" dirty="0"/>
              <a:t>used to spin up a new process to handle every single web request. Spinning a new process for each request is an expensive operation, both in terms of CPU and memory. This is the way technologies like PHP used to work when they were first created</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r>
              <a:rPr lang="en-US" sz="1600" dirty="0"/>
              <a:t>In order to successfully reply to an HTTP request “A,” we need some data from a database. </a:t>
            </a:r>
            <a:endParaRPr lang="en-US" sz="1600" dirty="0" smtClean="0"/>
          </a:p>
          <a:p>
            <a:endParaRPr lang="en-US" sz="1600" dirty="0"/>
          </a:p>
          <a:p>
            <a:r>
              <a:rPr lang="en-US" sz="1600" dirty="0" smtClean="0"/>
              <a:t>This </a:t>
            </a:r>
            <a:r>
              <a:rPr lang="en-US" sz="1600" dirty="0"/>
              <a:t>read can potentially take a long time. For this entire read duration, we will have a process taking up CPU and memory while idling and waiting for the database response. Also, processes are slow to start and have a significant overhead in terms of RAM space. This does not scale for very long and that is the reason why modern web applications use a thread pool.</a:t>
            </a:r>
          </a:p>
          <a:p>
            <a:endParaRPr lang="en-US" sz="1600" dirty="0"/>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447800"/>
            <a:ext cx="7391400" cy="3139440"/>
          </a:xfrm>
          <a:prstGeom prst="rect">
            <a:avLst/>
          </a:prstGeom>
        </p:spPr>
      </p:pic>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85</a:t>
            </a:fld>
            <a:endParaRPr lang="en-US" dirty="0"/>
          </a:p>
        </p:txBody>
      </p:sp>
    </p:spTree>
    <p:extLst>
      <p:ext uri="{BB962C8B-B14F-4D97-AF65-F5344CB8AC3E}">
        <p14:creationId xmlns:p14="http://schemas.microsoft.com/office/powerpoint/2010/main" val="3941250239"/>
      </p:ext>
    </p:extLst>
  </p:cSld>
  <p:clrMapOvr>
    <a:masterClrMapping/>
  </p:clrMapOvr>
  <p:transition xmlns:p14="http://schemas.microsoft.com/office/powerpoint/2010/mai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lnSpcReduction="10000"/>
          </a:bodyPr>
          <a:lstStyle/>
          <a:p>
            <a:r>
              <a:rPr lang="en-US" sz="1600" dirty="0"/>
              <a:t>Modern servers use a thread from a thread pool to serve each request. Since we already have a few Operating System (OS) threads created (hence a thread pool), we do not pay the penalty of starting and stopping OS processes (which are expensive to create and take up much more memory than a thread). When a request comes in, we assign a thread to process this request. This thread is reserved for the request in the entire duration that the request is being </a:t>
            </a:r>
            <a:r>
              <a:rPr lang="en-US" sz="1600" dirty="0" smtClean="0"/>
              <a:t>handled.</a:t>
            </a:r>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r>
              <a:rPr lang="en-US" sz="1600" dirty="0"/>
              <a:t>Because we save the overhead of creating a new process every time and the threads are lighter than processes, this method is much better than the original server design. Most web servers used this method a few years back and many continue to use today. However, this method is not without drawbacks. Again there is wasting of RAM between threads. Also the OS needs to context switch between threads (even when they are idle), and this results in wasted CPU resources.</a:t>
            </a:r>
          </a:p>
        </p:txBody>
      </p:sp>
      <p:pic>
        <p:nvPicPr>
          <p:cNvPr id="2" name="Picture 1"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76400"/>
            <a:ext cx="7391400" cy="2743200"/>
          </a:xfrm>
          <a:prstGeom prst="rect">
            <a:avLst/>
          </a:prstGeom>
        </p:spPr>
      </p:pic>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86</a:t>
            </a:fld>
            <a:endParaRPr lang="en-US" dirty="0"/>
          </a:p>
        </p:txBody>
      </p:sp>
    </p:spTree>
    <p:extLst>
      <p:ext uri="{BB962C8B-B14F-4D97-AF65-F5344CB8AC3E}">
        <p14:creationId xmlns:p14="http://schemas.microsoft.com/office/powerpoint/2010/main" val="282591052"/>
      </p:ext>
    </p:extLst>
  </p:cSld>
  <p:clrMapOvr>
    <a:masterClrMapping/>
  </p:clrMapOvr>
  <p:transition xmlns:p14="http://schemas.microsoft.com/office/powerpoint/2010/mai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a:bodyPr>
          <a:lstStyle/>
          <a:p>
            <a:r>
              <a:rPr lang="en-US" sz="1600" dirty="0"/>
              <a:t>In the olden days (2008 or so), </a:t>
            </a:r>
            <a:r>
              <a:rPr lang="en-US" sz="1600" dirty="0" smtClean="0"/>
              <a:t>assume </a:t>
            </a:r>
            <a:r>
              <a:rPr lang="en-US" sz="1600" dirty="0"/>
              <a:t>you’re using something vaguely PHP-</a:t>
            </a:r>
            <a:r>
              <a:rPr lang="en-US" sz="1600" dirty="0" err="1" smtClean="0"/>
              <a:t>ish</a:t>
            </a:r>
            <a:r>
              <a:rPr lang="en-US" sz="1600" dirty="0" smtClean="0"/>
              <a:t>) </a:t>
            </a:r>
            <a:r>
              <a:rPr lang="en-US" sz="1600" dirty="0"/>
              <a:t>for example </a:t>
            </a:r>
            <a:r>
              <a:rPr lang="en-US" sz="1600" dirty="0" smtClean="0"/>
              <a:t>purposes:</a:t>
            </a:r>
            <a:endParaRPr lang="en-US" sz="1600" dirty="0"/>
          </a:p>
          <a:p>
            <a:pPr marL="800100" lvl="2" indent="0">
              <a:buNone/>
            </a:pPr>
            <a:r>
              <a:rPr lang="en-US" sz="1600" dirty="0">
                <a:solidFill>
                  <a:srgbClr val="000090"/>
                </a:solidFill>
              </a:rPr>
              <a:t>$file = </a:t>
            </a:r>
            <a:r>
              <a:rPr lang="en-US" sz="1600" dirty="0" err="1">
                <a:solidFill>
                  <a:srgbClr val="000090"/>
                </a:solidFill>
              </a:rPr>
              <a:t>fopen</a:t>
            </a:r>
            <a:r>
              <a:rPr lang="en-US" sz="1600" dirty="0">
                <a:solidFill>
                  <a:srgbClr val="000090"/>
                </a:solidFill>
              </a:rPr>
              <a:t>('</a:t>
            </a:r>
            <a:r>
              <a:rPr lang="en-US" sz="1600" dirty="0" err="1">
                <a:solidFill>
                  <a:srgbClr val="000090"/>
                </a:solidFill>
              </a:rPr>
              <a:t>info.txt</a:t>
            </a:r>
            <a:r>
              <a:rPr lang="en-US" sz="1600" dirty="0">
                <a:solidFill>
                  <a:srgbClr val="000090"/>
                </a:solidFill>
              </a:rPr>
              <a:t>', 'r');</a:t>
            </a:r>
          </a:p>
          <a:p>
            <a:pPr marL="800100" lvl="2" indent="0">
              <a:buNone/>
            </a:pPr>
            <a:r>
              <a:rPr lang="en-US" sz="1600" dirty="0">
                <a:solidFill>
                  <a:srgbClr val="000090"/>
                </a:solidFill>
              </a:rPr>
              <a:t>// wait until file is </a:t>
            </a:r>
            <a:r>
              <a:rPr lang="en-US" sz="1600" dirty="0" smtClean="0">
                <a:solidFill>
                  <a:srgbClr val="000090"/>
                </a:solidFill>
              </a:rPr>
              <a:t>open</a:t>
            </a:r>
            <a:endParaRPr lang="en-US" sz="1600" dirty="0">
              <a:solidFill>
                <a:srgbClr val="000090"/>
              </a:solidFill>
            </a:endParaRPr>
          </a:p>
          <a:p>
            <a:pPr marL="800100" lvl="2" indent="0">
              <a:buNone/>
            </a:pPr>
            <a:r>
              <a:rPr lang="en-US" sz="1600" dirty="0">
                <a:solidFill>
                  <a:srgbClr val="000090"/>
                </a:solidFill>
              </a:rPr>
              <a:t>$contents = </a:t>
            </a:r>
            <a:r>
              <a:rPr lang="en-US" sz="1600" dirty="0" err="1">
                <a:solidFill>
                  <a:srgbClr val="000090"/>
                </a:solidFill>
              </a:rPr>
              <a:t>fread</a:t>
            </a:r>
            <a:r>
              <a:rPr lang="en-US" sz="1600" dirty="0">
                <a:solidFill>
                  <a:srgbClr val="000090"/>
                </a:solidFill>
              </a:rPr>
              <a:t>($file, 100000);</a:t>
            </a:r>
          </a:p>
          <a:p>
            <a:pPr marL="800100" lvl="2" indent="0">
              <a:buNone/>
            </a:pPr>
            <a:r>
              <a:rPr lang="en-US" sz="1600" dirty="0">
                <a:solidFill>
                  <a:srgbClr val="000090"/>
                </a:solidFill>
              </a:rPr>
              <a:t>// wait until contents are </a:t>
            </a:r>
            <a:r>
              <a:rPr lang="en-US" sz="1600" dirty="0" smtClean="0">
                <a:solidFill>
                  <a:srgbClr val="000090"/>
                </a:solidFill>
              </a:rPr>
              <a:t>read</a:t>
            </a:r>
            <a:endParaRPr lang="en-US" sz="1600" dirty="0">
              <a:solidFill>
                <a:srgbClr val="000090"/>
              </a:solidFill>
            </a:endParaRPr>
          </a:p>
          <a:p>
            <a:pPr marL="800100" lvl="2" indent="0">
              <a:buNone/>
            </a:pPr>
            <a:r>
              <a:rPr lang="en-US" sz="1600" dirty="0">
                <a:solidFill>
                  <a:srgbClr val="000090"/>
                </a:solidFill>
              </a:rPr>
              <a:t>// do something with those </a:t>
            </a:r>
            <a:r>
              <a:rPr lang="en-US" sz="1600" dirty="0" smtClean="0">
                <a:solidFill>
                  <a:srgbClr val="000090"/>
                </a:solidFill>
              </a:rPr>
              <a:t>contents</a:t>
            </a:r>
            <a:endParaRPr lang="en-US" sz="1600" dirty="0"/>
          </a:p>
          <a:p>
            <a:r>
              <a:rPr lang="en-US" sz="1600" dirty="0" smtClean="0"/>
              <a:t>it </a:t>
            </a:r>
            <a:r>
              <a:rPr lang="en-US" sz="1600" dirty="0"/>
              <a:t>spends a vast majority of its time doing nothing at all. Indeed, most of the clock time taken by this script is spent waiting for the computer’s file system to do its job and return the file contents you requested. </a:t>
            </a:r>
          </a:p>
          <a:p>
            <a:r>
              <a:rPr lang="en-US" sz="1600" dirty="0" smtClean="0"/>
              <a:t>And that is indeed the story of most most IO Based applications.</a:t>
            </a:r>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87</a:t>
            </a:fld>
            <a:endParaRPr lang="en-US" dirty="0"/>
          </a:p>
        </p:txBody>
      </p:sp>
      <p:pic>
        <p:nvPicPr>
          <p:cNvPr id="6" name="Picture 5"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7534275" cy="3048000"/>
          </a:xfrm>
          <a:prstGeom prst="rect">
            <a:avLst/>
          </a:prstGeom>
        </p:spPr>
      </p:pic>
    </p:spTree>
    <p:extLst>
      <p:ext uri="{BB962C8B-B14F-4D97-AF65-F5344CB8AC3E}">
        <p14:creationId xmlns:p14="http://schemas.microsoft.com/office/powerpoint/2010/main" val="1638437404"/>
      </p:ext>
    </p:extLst>
  </p:cSld>
  <p:clrMapOvr>
    <a:masterClrMapping/>
  </p:clrMapOvr>
  <p:transition xmlns:p14="http://schemas.microsoft.com/office/powerpoint/2010/mai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04801"/>
            <a:ext cx="8077200" cy="5588976"/>
          </a:xfrm>
        </p:spPr>
        <p:txBody>
          <a:bodyPr>
            <a:normAutofit/>
          </a:bodyPr>
          <a:lstStyle/>
          <a:p>
            <a:r>
              <a:rPr lang="en-US" sz="1600" dirty="0"/>
              <a:t>The way your server computers process multiple requests at the same time is by running many of these scripts in parallel. Modern computer operating systems are great at multitasking, so you can easily switch out processes that are blocked and let other processes have access to the CPU. Some environments take things a step further and use threads instead of processes.</a:t>
            </a:r>
          </a:p>
          <a:p>
            <a:r>
              <a:rPr lang="en-US" sz="1600" dirty="0"/>
              <a:t>The problem is that for each of these processes or threads is that there is some amount of overhead. </a:t>
            </a:r>
            <a:endParaRPr lang="en-US" sz="1600" dirty="0" smtClean="0"/>
          </a:p>
          <a:p>
            <a:r>
              <a:rPr lang="en-US" sz="1600" dirty="0" smtClean="0"/>
              <a:t>For </a:t>
            </a:r>
            <a:r>
              <a:rPr lang="en-US" sz="1600" dirty="0"/>
              <a:t>heavier implementations using Apache and </a:t>
            </a:r>
            <a:r>
              <a:rPr lang="en-US" sz="1600" dirty="0" smtClean="0"/>
              <a:t>PHP it might be 10</a:t>
            </a:r>
            <a:r>
              <a:rPr lang="en-US" sz="1600" dirty="0"/>
              <a:t>–15MB per-process memory overhead in the past—never mind the resources and time consumed by the operating system switching that context in and out constantly. That’s not even 100 simultaneously executing servers per gigabyte of RAM! </a:t>
            </a:r>
            <a:endParaRPr lang="en-US" sz="1600" dirty="0" smtClean="0"/>
          </a:p>
          <a:p>
            <a:r>
              <a:rPr lang="en-US" sz="1600" dirty="0" smtClean="0"/>
              <a:t>Threaded </a:t>
            </a:r>
            <a:r>
              <a:rPr lang="en-US" sz="1600" dirty="0"/>
              <a:t>solutions and those using more lightweight HTTP servers do, of course, have better results, but you still end up in a situation in which the computer spends most of its time waiting around for blocked processes to get their results, and you risk running out of capacity to handle incoming requests.</a:t>
            </a:r>
          </a:p>
          <a:p>
            <a:r>
              <a:rPr lang="en-US" sz="1600" dirty="0"/>
              <a:t>It would be nice if there were some way to make better use of all the available CPU computing power and available memory so as not to waste so much. This is where </a:t>
            </a:r>
            <a:r>
              <a:rPr lang="en-US" sz="1600" dirty="0" err="1"/>
              <a:t>Node.js</a:t>
            </a:r>
            <a:r>
              <a:rPr lang="en-US" sz="1600" dirty="0"/>
              <a:t> shines.</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88</a:t>
            </a:fld>
            <a:endParaRPr lang="en-US" dirty="0"/>
          </a:p>
        </p:txBody>
      </p:sp>
    </p:spTree>
    <p:extLst>
      <p:ext uri="{BB962C8B-B14F-4D97-AF65-F5344CB8AC3E}">
        <p14:creationId xmlns:p14="http://schemas.microsoft.com/office/powerpoint/2010/main" val="1666065865"/>
      </p:ext>
    </p:extLst>
  </p:cSld>
  <p:clrMapOvr>
    <a:masterClrMapping/>
  </p:clrMapOvr>
  <p:transition xmlns:p14="http://schemas.microsoft.com/office/powerpoint/2010/mai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fontScale="92500" lnSpcReduction="10000"/>
          </a:bodyPr>
          <a:lstStyle/>
          <a:p>
            <a:pPr marL="0" indent="0" algn="ctr">
              <a:buNone/>
            </a:pPr>
            <a:r>
              <a:rPr lang="en-US" sz="3900" dirty="0"/>
              <a:t>The </a:t>
            </a:r>
            <a:r>
              <a:rPr lang="en-US" sz="3900" dirty="0" err="1"/>
              <a:t>Nginx</a:t>
            </a:r>
            <a:r>
              <a:rPr lang="en-US" sz="3900" dirty="0"/>
              <a:t> </a:t>
            </a:r>
            <a:r>
              <a:rPr lang="en-US" sz="3900" dirty="0" smtClean="0"/>
              <a:t>Way</a:t>
            </a:r>
            <a:endParaRPr lang="en-US" sz="1600" dirty="0"/>
          </a:p>
          <a:p>
            <a:endParaRPr lang="en-US" sz="1600" dirty="0" smtClean="0"/>
          </a:p>
          <a:p>
            <a:r>
              <a:rPr lang="en-US" sz="1600" dirty="0" smtClean="0"/>
              <a:t>We </a:t>
            </a:r>
            <a:r>
              <a:rPr lang="en-US" sz="1600" dirty="0"/>
              <a:t>have seen that creating separate processes and separate threads to handle requests results in wasted OS resources. The way </a:t>
            </a:r>
            <a:r>
              <a:rPr lang="en-US" sz="1600" dirty="0" err="1"/>
              <a:t>Node.js</a:t>
            </a:r>
            <a:r>
              <a:rPr lang="en-US" sz="1600" dirty="0"/>
              <a:t> works is that there is a single thread handling requests. The idea that a single threaded server can perform better than a thread pool server is not new to </a:t>
            </a:r>
            <a:r>
              <a:rPr lang="en-US" sz="1600" dirty="0" err="1"/>
              <a:t>Node.js</a:t>
            </a:r>
            <a:r>
              <a:rPr lang="en-US" sz="1600" dirty="0"/>
              <a:t>. </a:t>
            </a:r>
            <a:r>
              <a:rPr lang="en-US" sz="1600" dirty="0" err="1"/>
              <a:t>Nginx</a:t>
            </a:r>
            <a:r>
              <a:rPr lang="en-US" sz="1600" dirty="0"/>
              <a:t> is built on this principle.</a:t>
            </a:r>
          </a:p>
          <a:p>
            <a:r>
              <a:rPr lang="en-US" sz="1600" dirty="0" err="1"/>
              <a:t>Nginx</a:t>
            </a:r>
            <a:r>
              <a:rPr lang="en-US" sz="1600" dirty="0"/>
              <a:t> is a single-threaded web server and can handle a tremendous amount of concurrent requests. A simple benchmark comparing </a:t>
            </a:r>
            <a:r>
              <a:rPr lang="en-US" sz="1600" dirty="0" err="1"/>
              <a:t>Nginx</a:t>
            </a:r>
            <a:r>
              <a:rPr lang="en-US" sz="1600" dirty="0"/>
              <a:t> to Apache, both serving a single static file from the file </a:t>
            </a:r>
            <a:r>
              <a:rPr lang="en-US" sz="1600" dirty="0" smtClean="0"/>
              <a:t>system</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pPr marL="0" indent="0">
              <a:buNone/>
            </a:pPr>
            <a:endParaRPr lang="en-US" sz="1600" dirty="0"/>
          </a:p>
          <a:p>
            <a:endParaRPr lang="en-US" sz="1600" dirty="0" smtClean="0"/>
          </a:p>
          <a:p>
            <a:endParaRPr lang="en-US" sz="1600" dirty="0"/>
          </a:p>
          <a:p>
            <a:r>
              <a:rPr lang="en-US" sz="1600" dirty="0" smtClean="0"/>
              <a:t>As </a:t>
            </a:r>
            <a:r>
              <a:rPr lang="en-US" sz="1600" dirty="0"/>
              <a:t>you can see, when the number of concurrent connections goes </a:t>
            </a:r>
            <a:r>
              <a:rPr lang="en-US" sz="1600" dirty="0" smtClean="0"/>
              <a:t>up.</a:t>
            </a:r>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00400"/>
            <a:ext cx="7620000" cy="2078736"/>
          </a:xfrm>
          <a:prstGeom prst="rect">
            <a:avLst/>
          </a:prstGeom>
        </p:spPr>
      </p:pic>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89</a:t>
            </a:fld>
            <a:endParaRPr lang="en-US" dirty="0"/>
          </a:p>
        </p:txBody>
      </p:sp>
    </p:spTree>
    <p:extLst>
      <p:ext uri="{BB962C8B-B14F-4D97-AF65-F5344CB8AC3E}">
        <p14:creationId xmlns:p14="http://schemas.microsoft.com/office/powerpoint/2010/main" val="2737070577"/>
      </p:ext>
    </p:extLst>
  </p:cSld>
  <p:clrMapOvr>
    <a:masterClrMapping/>
  </p:clrMapOvr>
  <p:transition xmlns:p14="http://schemas.microsoft.com/office/powerpoint/2010/mai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84" y="914400"/>
            <a:ext cx="2124371" cy="146229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447" y="2854814"/>
            <a:ext cx="3546782" cy="27550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854814"/>
            <a:ext cx="3673341" cy="2755006"/>
          </a:xfrm>
          <a:prstGeom prst="rect">
            <a:avLst/>
          </a:prstGeom>
        </p:spPr>
      </p:pic>
      <p:sp>
        <p:nvSpPr>
          <p:cNvPr id="7" name="Right Arrow 6"/>
          <p:cNvSpPr/>
          <p:nvPr/>
        </p:nvSpPr>
        <p:spPr>
          <a:xfrm>
            <a:off x="4253346" y="3983324"/>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0044975"/>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1"/>
            <a:ext cx="8077200" cy="5512776"/>
          </a:xfrm>
        </p:spPr>
        <p:txBody>
          <a:bodyPr>
            <a:normAutofit/>
          </a:bodyPr>
          <a:lstStyle/>
          <a:p>
            <a:pPr marL="0" indent="0">
              <a:buNone/>
            </a:pPr>
            <a:endParaRPr lang="en-US" sz="1600" dirty="0" smtClean="0"/>
          </a:p>
          <a:p>
            <a:r>
              <a:rPr lang="en-US" sz="1600" dirty="0" smtClean="0"/>
              <a:t> </a:t>
            </a:r>
            <a:r>
              <a:rPr lang="en-US" sz="1600" dirty="0" err="1"/>
              <a:t>Nginx</a:t>
            </a:r>
            <a:r>
              <a:rPr lang="en-US" sz="1600" dirty="0"/>
              <a:t> can handle a lot more requests per second than Apache. What is more interesting is the memory </a:t>
            </a:r>
            <a:r>
              <a:rPr lang="en-US" sz="1600" dirty="0" smtClean="0"/>
              <a:t>consumption</a:t>
            </a:r>
          </a:p>
          <a:p>
            <a:r>
              <a:rPr lang="en-US" sz="1600" dirty="0" smtClean="0"/>
              <a:t>With </a:t>
            </a:r>
            <a:r>
              <a:rPr lang="en-US" sz="1600" dirty="0"/>
              <a:t>more concurrent connections, Apache needs to manage more threads and therefore consumes much more memory, whereas </a:t>
            </a:r>
            <a:r>
              <a:rPr lang="en-US" sz="1600" dirty="0" err="1"/>
              <a:t>Nginx</a:t>
            </a:r>
            <a:r>
              <a:rPr lang="en-US" sz="1600" dirty="0"/>
              <a:t> stays at a steady </a:t>
            </a:r>
            <a:r>
              <a:rPr lang="en-US" sz="1600" dirty="0" smtClean="0"/>
              <a:t>level</a:t>
            </a:r>
          </a:p>
          <a:p>
            <a:endParaRPr lang="en-US" sz="1600" dirty="0"/>
          </a:p>
          <a:p>
            <a:endParaRPr lang="en-US" sz="1600" dirty="0" smtClean="0"/>
          </a:p>
          <a:p>
            <a:endParaRPr lang="en-US" sz="1600" dirty="0"/>
          </a:p>
          <a:p>
            <a:endParaRPr lang="en-US" sz="1600" dirty="0" smtClean="0"/>
          </a:p>
          <a:p>
            <a:endParaRPr lang="en-US" sz="1600" dirty="0"/>
          </a:p>
          <a:p>
            <a:pPr marL="0" indent="0">
              <a:buNone/>
            </a:pPr>
            <a:endParaRPr lang="en-US" sz="1600" dirty="0"/>
          </a:p>
        </p:txBody>
      </p:sp>
      <p:pic>
        <p:nvPicPr>
          <p:cNvPr id="2" name="Picture 1"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62200"/>
            <a:ext cx="7620000" cy="3962400"/>
          </a:xfrm>
          <a:prstGeom prst="rect">
            <a:avLst/>
          </a:prstGeom>
        </p:spPr>
      </p:pic>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90</a:t>
            </a:fld>
            <a:endParaRPr lang="en-US" dirty="0"/>
          </a:p>
        </p:txBody>
      </p:sp>
    </p:spTree>
    <p:extLst>
      <p:ext uri="{BB962C8B-B14F-4D97-AF65-F5344CB8AC3E}">
        <p14:creationId xmlns:p14="http://schemas.microsoft.com/office/powerpoint/2010/main" val="1583413662"/>
      </p:ext>
    </p:extLst>
  </p:cSld>
  <p:clrMapOvr>
    <a:masterClrMapping/>
  </p:clrMapOvr>
  <p:transition xmlns:p14="http://schemas.microsoft.com/office/powerpoint/2010/mai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873368"/>
          </a:xfrm>
        </p:spPr>
        <p:txBody>
          <a:bodyPr/>
          <a:lstStyle/>
          <a:p>
            <a:r>
              <a:rPr lang="en-US" dirty="0"/>
              <a:t>The </a:t>
            </a:r>
            <a:r>
              <a:rPr lang="en-US" dirty="0" err="1"/>
              <a:t>Node.js</a:t>
            </a:r>
            <a:r>
              <a:rPr lang="en-US" dirty="0"/>
              <a:t> Way of Doing Things</a:t>
            </a:r>
          </a:p>
        </p:txBody>
      </p:sp>
      <p:sp>
        <p:nvSpPr>
          <p:cNvPr id="3" name="Content Placeholder 2"/>
          <p:cNvSpPr>
            <a:spLocks noGrp="1"/>
          </p:cNvSpPr>
          <p:nvPr>
            <p:ph idx="1"/>
          </p:nvPr>
        </p:nvSpPr>
        <p:spPr>
          <a:xfrm>
            <a:off x="762000" y="1143001"/>
            <a:ext cx="8077200" cy="4750776"/>
          </a:xfrm>
        </p:spPr>
        <p:txBody>
          <a:bodyPr>
            <a:normAutofit/>
          </a:bodyPr>
          <a:lstStyle/>
          <a:p>
            <a:r>
              <a:rPr lang="en-US" sz="1600" dirty="0" smtClean="0"/>
              <a:t>I hope you recall our old buddy: </a:t>
            </a:r>
            <a:r>
              <a:rPr lang="en-US" sz="1600" dirty="0" err="1" smtClean="0"/>
              <a:t>setTimeOut</a:t>
            </a:r>
            <a:r>
              <a:rPr lang="en-US" sz="1600" dirty="0" smtClean="0"/>
              <a:t>.</a:t>
            </a:r>
          </a:p>
          <a:p>
            <a:pPr lvl="1"/>
            <a:r>
              <a:rPr lang="en-US" sz="1200" dirty="0" err="1">
                <a:solidFill>
                  <a:srgbClr val="000090"/>
                </a:solidFill>
              </a:rPr>
              <a:t>NodeJS</a:t>
            </a:r>
            <a:r>
              <a:rPr lang="en-US" sz="1200" dirty="0">
                <a:solidFill>
                  <a:srgbClr val="000090"/>
                </a:solidFill>
              </a:rPr>
              <a:t>/Tutorial_1/</a:t>
            </a:r>
            <a:r>
              <a:rPr lang="en-US" sz="1200" dirty="0" err="1">
                <a:solidFill>
                  <a:srgbClr val="000090"/>
                </a:solidFill>
              </a:rPr>
              <a:t>Node_JS_AsynchronousWay</a:t>
            </a:r>
            <a:r>
              <a:rPr lang="en-US" sz="1200" dirty="0">
                <a:solidFill>
                  <a:srgbClr val="000090"/>
                </a:solidFill>
              </a:rPr>
              <a:t>/Basics_</a:t>
            </a:r>
            <a:r>
              <a:rPr lang="en-US" sz="1200" dirty="0" err="1">
                <a:solidFill>
                  <a:srgbClr val="000090"/>
                </a:solidFill>
              </a:rPr>
              <a:t>setTimeOut</a:t>
            </a:r>
            <a:r>
              <a:rPr lang="en-US" sz="1200" dirty="0">
                <a:solidFill>
                  <a:srgbClr val="000090"/>
                </a:solidFill>
              </a:rPr>
              <a:t>_.</a:t>
            </a:r>
            <a:r>
              <a:rPr lang="en-US" sz="1200" dirty="0" err="1" smtClean="0">
                <a:solidFill>
                  <a:srgbClr val="000090"/>
                </a:solidFill>
              </a:rPr>
              <a:t>js</a:t>
            </a:r>
            <a:endParaRPr lang="en-US" sz="1200" dirty="0" smtClean="0">
              <a:solidFill>
                <a:srgbClr val="000090"/>
              </a:solidFill>
            </a:endParaRPr>
          </a:p>
          <a:p>
            <a:pPr indent="-285750"/>
            <a:r>
              <a:rPr lang="en-US" sz="1600" dirty="0" smtClean="0"/>
              <a:t>Now let us rewrite the code in previous example using this new approach.</a:t>
            </a:r>
          </a:p>
          <a:p>
            <a:pPr lvl="1"/>
            <a:r>
              <a:rPr lang="en-US" sz="1200" dirty="0" err="1">
                <a:solidFill>
                  <a:srgbClr val="000090"/>
                </a:solidFill>
              </a:rPr>
              <a:t>NodeJS</a:t>
            </a:r>
            <a:r>
              <a:rPr lang="en-US" sz="1200" dirty="0">
                <a:solidFill>
                  <a:srgbClr val="000090"/>
                </a:solidFill>
              </a:rPr>
              <a:t>/Tutorial_1/</a:t>
            </a:r>
            <a:r>
              <a:rPr lang="en-US" sz="1200" dirty="0" err="1">
                <a:solidFill>
                  <a:srgbClr val="000090"/>
                </a:solidFill>
              </a:rPr>
              <a:t>Node_JS_AsynchronousWay</a:t>
            </a:r>
            <a:r>
              <a:rPr lang="en-US" sz="1200" dirty="0">
                <a:solidFill>
                  <a:srgbClr val="000090"/>
                </a:solidFill>
              </a:rPr>
              <a:t>/</a:t>
            </a:r>
            <a:r>
              <a:rPr lang="en-US" sz="1200" dirty="0" err="1" smtClean="0">
                <a:solidFill>
                  <a:srgbClr val="000090"/>
                </a:solidFill>
              </a:rPr>
              <a:t>Basics_NodeWayOfOpeningFile.js</a:t>
            </a:r>
            <a:endParaRPr lang="en-US" sz="1200" dirty="0" smtClean="0">
              <a:solidFill>
                <a:srgbClr val="000090"/>
              </a:solidFill>
            </a:endParaRPr>
          </a:p>
          <a:p>
            <a:pPr lvl="1"/>
            <a:r>
              <a:rPr lang="en-US" sz="1200" dirty="0" err="1">
                <a:solidFill>
                  <a:srgbClr val="000090"/>
                </a:solidFill>
              </a:rPr>
              <a:t>NodeJS</a:t>
            </a:r>
            <a:r>
              <a:rPr lang="en-US" sz="1200" dirty="0">
                <a:solidFill>
                  <a:srgbClr val="000090"/>
                </a:solidFill>
              </a:rPr>
              <a:t>/Tutorial_1/</a:t>
            </a:r>
            <a:r>
              <a:rPr lang="en-US" sz="1200" dirty="0" err="1">
                <a:solidFill>
                  <a:srgbClr val="000090"/>
                </a:solidFill>
              </a:rPr>
              <a:t>Node_JS_AsynchronousWay</a:t>
            </a:r>
            <a:r>
              <a:rPr lang="en-US" sz="1200" dirty="0">
                <a:solidFill>
                  <a:srgbClr val="000090"/>
                </a:solidFill>
              </a:rPr>
              <a:t>/</a:t>
            </a:r>
            <a:r>
              <a:rPr lang="en-US" sz="1200" dirty="0" err="1">
                <a:solidFill>
                  <a:srgbClr val="000090"/>
                </a:solidFill>
              </a:rPr>
              <a:t>Basics_NodeWayOfOpeningFile_Corrected.js</a:t>
            </a:r>
            <a:endParaRPr lang="en-US" sz="1200" dirty="0">
              <a:solidFill>
                <a:srgbClr val="000090"/>
              </a:solidFill>
            </a:endParaRPr>
          </a:p>
          <a:p>
            <a:pPr indent="-285750"/>
            <a:r>
              <a:rPr lang="en-US" sz="1600" dirty="0" smtClean="0"/>
              <a:t>The </a:t>
            </a:r>
            <a:r>
              <a:rPr lang="en-US" sz="1600" dirty="0"/>
              <a:t>key way to think of how these asynchronous functions work is something along the following lines:</a:t>
            </a:r>
          </a:p>
          <a:p>
            <a:pPr lvl="1">
              <a:buFont typeface="Wingdings" charset="2"/>
              <a:buChar char="u"/>
            </a:pPr>
            <a:r>
              <a:rPr lang="en-US" sz="1600" dirty="0" smtClean="0"/>
              <a:t>Check </a:t>
            </a:r>
            <a:r>
              <a:rPr lang="en-US" sz="1600" dirty="0"/>
              <a:t>and validate parameters.</a:t>
            </a:r>
          </a:p>
          <a:p>
            <a:pPr lvl="1">
              <a:buFont typeface="Wingdings" charset="2"/>
              <a:buChar char="u"/>
            </a:pPr>
            <a:r>
              <a:rPr lang="en-US" sz="1600" dirty="0" smtClean="0"/>
              <a:t>Tell </a:t>
            </a:r>
            <a:r>
              <a:rPr lang="en-US" sz="1600" dirty="0"/>
              <a:t>the </a:t>
            </a:r>
            <a:r>
              <a:rPr lang="en-US" sz="1600" dirty="0" err="1"/>
              <a:t>Node.js</a:t>
            </a:r>
            <a:r>
              <a:rPr lang="en-US" sz="1600" dirty="0"/>
              <a:t> core to queue the call to the appropriate function for you (in the preceding example, the operating system open or the read function), and to notify (call) the provided callback function when there is a result.</a:t>
            </a:r>
          </a:p>
          <a:p>
            <a:pPr lvl="1">
              <a:buFont typeface="Wingdings" charset="2"/>
              <a:buChar char="u"/>
            </a:pPr>
            <a:r>
              <a:rPr lang="en-US" sz="1600" dirty="0" smtClean="0"/>
              <a:t> </a:t>
            </a:r>
            <a:r>
              <a:rPr lang="en-US" sz="1600" dirty="0"/>
              <a:t>Return to the caller.</a:t>
            </a:r>
          </a:p>
          <a:p>
            <a:pPr indent="-285750"/>
            <a:r>
              <a:rPr lang="en-US" sz="1600" dirty="0"/>
              <a:t>You might be asking: If the open function returns right away, why doesn’t the node process exit immediately after that function has returned? The answer is that Node operates with an event queue; if there are pending events for which you are awaiting a response, it does not exit until your code has finished executing and there are no events left on that queue. If you are waiting for a response (either to the open or the read function calls), it waits. </a:t>
            </a: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91</a:t>
            </a:fld>
            <a:endParaRPr lang="en-US" dirty="0"/>
          </a:p>
        </p:txBody>
      </p:sp>
    </p:spTree>
    <p:extLst>
      <p:ext uri="{BB962C8B-B14F-4D97-AF65-F5344CB8AC3E}">
        <p14:creationId xmlns:p14="http://schemas.microsoft.com/office/powerpoint/2010/main" val="3100862284"/>
      </p:ext>
    </p:extLst>
  </p:cSld>
  <p:clrMapOvr>
    <a:masterClrMapping/>
  </p:clrMapOvr>
  <p:transition xmlns:p14="http://schemas.microsoft.com/office/powerpoint/2010/mai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92</a:t>
            </a:fld>
            <a:endParaRPr lang="en-US" dirty="0"/>
          </a:p>
        </p:txBody>
      </p:sp>
      <p:pic>
        <p:nvPicPr>
          <p:cNvPr id="6" name="Picture 5"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054" y="0"/>
            <a:ext cx="7163145" cy="6858000"/>
          </a:xfrm>
          <a:prstGeom prst="rect">
            <a:avLst/>
          </a:prstGeom>
        </p:spPr>
      </p:pic>
      <p:sp>
        <p:nvSpPr>
          <p:cNvPr id="7" name="TextBox 6"/>
          <p:cNvSpPr txBox="1"/>
          <p:nvPr/>
        </p:nvSpPr>
        <p:spPr>
          <a:xfrm>
            <a:off x="1447800" y="4267200"/>
            <a:ext cx="228600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660066"/>
                </a:solidFill>
              </a:rPr>
              <a:t>As long as there is code executing or somebody is waiting for something, Node runs.</a:t>
            </a:r>
          </a:p>
        </p:txBody>
      </p:sp>
    </p:spTree>
    <p:extLst>
      <p:ext uri="{BB962C8B-B14F-4D97-AF65-F5344CB8AC3E}">
        <p14:creationId xmlns:p14="http://schemas.microsoft.com/office/powerpoint/2010/main" val="3632441096"/>
      </p:ext>
    </p:extLst>
  </p:cSld>
  <p:clrMapOvr>
    <a:masterClrMapping/>
  </p:clrMapOvr>
  <p:transition xmlns:p14="http://schemas.microsoft.com/office/powerpoint/2010/mai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873368"/>
          </a:xfrm>
        </p:spPr>
        <p:txBody>
          <a:bodyPr/>
          <a:lstStyle/>
          <a:p>
            <a:r>
              <a:rPr lang="en-US" dirty="0" err="1"/>
              <a:t>Node.js</a:t>
            </a:r>
            <a:r>
              <a:rPr lang="en-US" dirty="0"/>
              <a:t> Performance Secret</a:t>
            </a:r>
          </a:p>
        </p:txBody>
      </p:sp>
      <p:sp>
        <p:nvSpPr>
          <p:cNvPr id="3" name="Content Placeholder 2"/>
          <p:cNvSpPr>
            <a:spLocks noGrp="1"/>
          </p:cNvSpPr>
          <p:nvPr>
            <p:ph idx="1"/>
          </p:nvPr>
        </p:nvSpPr>
        <p:spPr>
          <a:xfrm>
            <a:off x="762000" y="1219201"/>
            <a:ext cx="8077200" cy="4674576"/>
          </a:xfrm>
        </p:spPr>
        <p:txBody>
          <a:bodyPr>
            <a:normAutofit fontScale="47500" lnSpcReduction="20000"/>
          </a:bodyPr>
          <a:lstStyle/>
          <a:p>
            <a:r>
              <a:rPr lang="en-US" dirty="0"/>
              <a:t>There is a single execution thread in JavaScript. This is the way web browsers have traditionally worked. If you have a long-running operation (such as waiting for a timer to complete or a database query to return), you must continue operation using a callback</a:t>
            </a:r>
            <a:r>
              <a:rPr lang="en-US" dirty="0" smtClean="0"/>
              <a:t>.</a:t>
            </a:r>
          </a:p>
          <a:p>
            <a:pPr marL="914400" lvl="2" indent="0">
              <a:buNone/>
            </a:pPr>
            <a:r>
              <a:rPr lang="en-US" i="1" dirty="0">
                <a:solidFill>
                  <a:srgbClr val="0000FF"/>
                </a:solidFill>
              </a:rPr>
              <a:t>function </a:t>
            </a:r>
            <a:r>
              <a:rPr lang="en-US" i="1" dirty="0" err="1">
                <a:solidFill>
                  <a:srgbClr val="0000FF"/>
                </a:solidFill>
              </a:rPr>
              <a:t>longRunningOperation</a:t>
            </a:r>
            <a:r>
              <a:rPr lang="en-US" i="1" dirty="0">
                <a:solidFill>
                  <a:srgbClr val="0000FF"/>
                </a:solidFill>
              </a:rPr>
              <a:t>(callback) {</a:t>
            </a:r>
          </a:p>
          <a:p>
            <a:pPr marL="914400" lvl="2" indent="0">
              <a:buNone/>
            </a:pPr>
            <a:r>
              <a:rPr lang="en-US" i="1" dirty="0">
                <a:solidFill>
                  <a:srgbClr val="0000FF"/>
                </a:solidFill>
              </a:rPr>
              <a:t>    // simulate a 3 second operation</a:t>
            </a:r>
          </a:p>
          <a:p>
            <a:pPr marL="914400" lvl="2" indent="0">
              <a:buNone/>
            </a:pPr>
            <a:r>
              <a:rPr lang="en-US" i="1" dirty="0">
                <a:solidFill>
                  <a:srgbClr val="0000FF"/>
                </a:solidFill>
              </a:rPr>
              <a:t>    </a:t>
            </a:r>
            <a:r>
              <a:rPr lang="en-US" i="1" dirty="0" err="1">
                <a:solidFill>
                  <a:srgbClr val="0000FF"/>
                </a:solidFill>
              </a:rPr>
              <a:t>setTimeout</a:t>
            </a:r>
            <a:r>
              <a:rPr lang="en-US" i="1" dirty="0">
                <a:solidFill>
                  <a:srgbClr val="0000FF"/>
                </a:solidFill>
              </a:rPr>
              <a:t>(callback, 3000);</a:t>
            </a:r>
          </a:p>
          <a:p>
            <a:pPr marL="914400" lvl="2" indent="0">
              <a:buNone/>
            </a:pPr>
            <a:r>
              <a:rPr lang="en-US" i="1" dirty="0" smtClean="0">
                <a:solidFill>
                  <a:srgbClr val="0000FF"/>
                </a:solidFill>
              </a:rPr>
              <a:t>}</a:t>
            </a:r>
            <a:endParaRPr lang="en-US" i="1" dirty="0">
              <a:solidFill>
                <a:srgbClr val="0000FF"/>
              </a:solidFill>
            </a:endParaRPr>
          </a:p>
          <a:p>
            <a:pPr marL="914400" lvl="2" indent="0">
              <a:buNone/>
            </a:pPr>
            <a:r>
              <a:rPr lang="en-US" i="1" dirty="0">
                <a:solidFill>
                  <a:srgbClr val="0000FF"/>
                </a:solidFill>
              </a:rPr>
              <a:t>function </a:t>
            </a:r>
            <a:r>
              <a:rPr lang="en-US" i="1" dirty="0" err="1">
                <a:solidFill>
                  <a:srgbClr val="0000FF"/>
                </a:solidFill>
              </a:rPr>
              <a:t>userClicked</a:t>
            </a:r>
            <a:r>
              <a:rPr lang="en-US" i="1" dirty="0">
                <a:solidFill>
                  <a:srgbClr val="0000FF"/>
                </a:solidFill>
              </a:rPr>
              <a:t>() {</a:t>
            </a:r>
          </a:p>
          <a:p>
            <a:pPr marL="914400" lvl="2" indent="0">
              <a:buNone/>
            </a:pPr>
            <a:r>
              <a:rPr lang="en-US" i="1" dirty="0">
                <a:solidFill>
                  <a:srgbClr val="0000FF"/>
                </a:solidFill>
              </a:rPr>
              <a:t>    </a:t>
            </a:r>
            <a:r>
              <a:rPr lang="en-US" i="1" dirty="0" err="1">
                <a:solidFill>
                  <a:srgbClr val="0000FF"/>
                </a:solidFill>
              </a:rPr>
              <a:t>console.log</a:t>
            </a:r>
            <a:r>
              <a:rPr lang="en-US" i="1" dirty="0">
                <a:solidFill>
                  <a:srgbClr val="0000FF"/>
                </a:solidFill>
              </a:rPr>
              <a:t>('starting a long operation');</a:t>
            </a:r>
          </a:p>
          <a:p>
            <a:pPr marL="914400" lvl="2" indent="0">
              <a:buNone/>
            </a:pPr>
            <a:r>
              <a:rPr lang="en-US" i="1" dirty="0">
                <a:solidFill>
                  <a:srgbClr val="0000FF"/>
                </a:solidFill>
              </a:rPr>
              <a:t>    </a:t>
            </a:r>
            <a:r>
              <a:rPr lang="en-US" i="1" dirty="0" err="1">
                <a:solidFill>
                  <a:srgbClr val="0000FF"/>
                </a:solidFill>
              </a:rPr>
              <a:t>longRunningOperation</a:t>
            </a:r>
            <a:r>
              <a:rPr lang="en-US" i="1" dirty="0">
                <a:solidFill>
                  <a:srgbClr val="0000FF"/>
                </a:solidFill>
              </a:rPr>
              <a:t>(function () {</a:t>
            </a:r>
          </a:p>
          <a:p>
            <a:pPr marL="914400" lvl="2" indent="0">
              <a:buNone/>
            </a:pPr>
            <a:r>
              <a:rPr lang="en-US" i="1" dirty="0">
                <a:solidFill>
                  <a:srgbClr val="0000FF"/>
                </a:solidFill>
              </a:rPr>
              <a:t>        </a:t>
            </a:r>
            <a:r>
              <a:rPr lang="en-US" i="1" dirty="0" err="1">
                <a:solidFill>
                  <a:srgbClr val="0000FF"/>
                </a:solidFill>
              </a:rPr>
              <a:t>console.log</a:t>
            </a:r>
            <a:r>
              <a:rPr lang="en-US" i="1" dirty="0">
                <a:solidFill>
                  <a:srgbClr val="0000FF"/>
                </a:solidFill>
              </a:rPr>
              <a:t>('ending a long operation');</a:t>
            </a:r>
          </a:p>
          <a:p>
            <a:pPr marL="914400" lvl="2" indent="0">
              <a:buNone/>
            </a:pPr>
            <a:r>
              <a:rPr lang="en-US" i="1" dirty="0">
                <a:solidFill>
                  <a:srgbClr val="0000FF"/>
                </a:solidFill>
              </a:rPr>
              <a:t>    });</a:t>
            </a:r>
          </a:p>
          <a:p>
            <a:pPr marL="914400" lvl="2" indent="0">
              <a:buNone/>
            </a:pPr>
            <a:r>
              <a:rPr lang="en-US" i="1" dirty="0">
                <a:solidFill>
                  <a:srgbClr val="0000FF"/>
                </a:solidFill>
              </a:rPr>
              <a:t>}</a:t>
            </a:r>
          </a:p>
          <a:p>
            <a:pPr marL="914400" lvl="2" indent="0">
              <a:buNone/>
            </a:pPr>
            <a:r>
              <a:rPr lang="en-US" i="1" dirty="0">
                <a:solidFill>
                  <a:srgbClr val="0000FF"/>
                </a:solidFill>
              </a:rPr>
              <a:t>// simulate a user action</a:t>
            </a:r>
          </a:p>
          <a:p>
            <a:pPr marL="914400" lvl="2" indent="0">
              <a:buNone/>
            </a:pPr>
            <a:r>
              <a:rPr lang="en-US" i="1" dirty="0" err="1">
                <a:solidFill>
                  <a:srgbClr val="0000FF"/>
                </a:solidFill>
              </a:rPr>
              <a:t>userClicked</a:t>
            </a:r>
            <a:r>
              <a:rPr lang="en-US" i="1" dirty="0">
                <a:solidFill>
                  <a:srgbClr val="0000FF"/>
                </a:solidFill>
              </a:rPr>
              <a:t>()</a:t>
            </a:r>
            <a:r>
              <a:rPr lang="en-US" i="1" dirty="0" smtClean="0">
                <a:solidFill>
                  <a:srgbClr val="0000FF"/>
                </a:solidFill>
              </a:rPr>
              <a:t>;</a:t>
            </a:r>
          </a:p>
          <a:p>
            <a:pPr marL="914400" lvl="2" indent="0">
              <a:buNone/>
            </a:pPr>
            <a:endParaRPr lang="en-US" i="1" dirty="0">
              <a:solidFill>
                <a:srgbClr val="0000FF"/>
              </a:solidFill>
            </a:endParaRPr>
          </a:p>
          <a:p>
            <a:pPr marL="342900" lvl="2" indent="-342900"/>
            <a:r>
              <a:rPr lang="en-US" sz="3200" dirty="0" smtClean="0"/>
              <a:t>The code above provides </a:t>
            </a:r>
            <a:r>
              <a:rPr lang="en-US" sz="3200" dirty="0"/>
              <a:t>a simple demo that uses the JavaScript runtime </a:t>
            </a:r>
            <a:r>
              <a:rPr lang="en-US" sz="3200" dirty="0" err="1"/>
              <a:t>setTimeout</a:t>
            </a:r>
            <a:r>
              <a:rPr lang="en-US" sz="3200" dirty="0"/>
              <a:t> function to simulate a long-running operation. You can run this code using </a:t>
            </a:r>
            <a:r>
              <a:rPr lang="en-US" sz="3200" dirty="0" err="1"/>
              <a:t>Node.js</a:t>
            </a:r>
            <a:r>
              <a:rPr lang="en-US" sz="3200" dirty="0"/>
              <a:t>. </a:t>
            </a:r>
            <a:endParaRPr lang="en-US" sz="3200" dirty="0" smtClean="0"/>
          </a:p>
          <a:p>
            <a:pPr marL="342900" lvl="2" indent="-342900"/>
            <a:r>
              <a:rPr lang="en-US" sz="3200" dirty="0" smtClean="0"/>
              <a:t>This </a:t>
            </a:r>
            <a:r>
              <a:rPr lang="en-US" sz="3200" dirty="0"/>
              <a:t>simulation is possible in JavaScript because we have first-class functions and passing functions—a callback is a well-supported pattern in the language. Things become interesting when you combine first-class functions with the concept of closures. </a:t>
            </a:r>
          </a:p>
          <a:p>
            <a:pPr marL="914400" lvl="2" indent="0">
              <a:buNone/>
            </a:pPr>
            <a:endParaRPr lang="en-US" i="1" dirty="0">
              <a:solidFill>
                <a:srgbClr val="0000FF"/>
              </a:solidFill>
            </a:endParaRPr>
          </a:p>
          <a:p>
            <a:pPr marL="914400" lvl="2" indent="0">
              <a:buNone/>
            </a:pPr>
            <a:endParaRPr lang="en-US" i="1" dirty="0">
              <a:solidFill>
                <a:srgbClr val="0000FF"/>
              </a:solidFill>
            </a:endParaRPr>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93</a:t>
            </a:fld>
            <a:endParaRPr lang="en-US" dirty="0"/>
          </a:p>
        </p:txBody>
      </p:sp>
    </p:spTree>
    <p:extLst>
      <p:ext uri="{BB962C8B-B14F-4D97-AF65-F5344CB8AC3E}">
        <p14:creationId xmlns:p14="http://schemas.microsoft.com/office/powerpoint/2010/main" val="2574483984"/>
      </p:ext>
    </p:extLst>
  </p:cSld>
  <p:clrMapOvr>
    <a:masterClrMapping/>
  </p:clrMapOvr>
  <p:transition xmlns:p14="http://schemas.microsoft.com/office/powerpoint/2010/mai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457200"/>
            <a:ext cx="8077200" cy="5714999"/>
          </a:xfrm>
        </p:spPr>
        <p:txBody>
          <a:bodyPr>
            <a:normAutofit fontScale="32500" lnSpcReduction="20000"/>
          </a:bodyPr>
          <a:lstStyle/>
          <a:p>
            <a:r>
              <a:rPr lang="en-US" sz="4900" dirty="0"/>
              <a:t>Let us image that we are handling a web request and we have a long-running operation such as a database query that we need to do. A simulated version is shown </a:t>
            </a:r>
            <a:r>
              <a:rPr lang="en-US" sz="4900" dirty="0" smtClean="0"/>
              <a:t>below:</a:t>
            </a:r>
          </a:p>
          <a:p>
            <a:pPr marL="914400" lvl="2" indent="0">
              <a:buNone/>
            </a:pPr>
            <a:r>
              <a:rPr lang="en-US" i="1" dirty="0">
                <a:solidFill>
                  <a:srgbClr val="0000FF"/>
                </a:solidFill>
              </a:rPr>
              <a:t>function </a:t>
            </a:r>
            <a:r>
              <a:rPr lang="en-US" i="1" dirty="0" err="1">
                <a:solidFill>
                  <a:srgbClr val="0000FF"/>
                </a:solidFill>
              </a:rPr>
              <a:t>longRunningOperation</a:t>
            </a:r>
            <a:r>
              <a:rPr lang="en-US" i="1" dirty="0">
                <a:solidFill>
                  <a:srgbClr val="0000FF"/>
                </a:solidFill>
              </a:rPr>
              <a:t>(callback) {</a:t>
            </a:r>
          </a:p>
          <a:p>
            <a:pPr marL="914400" lvl="2" indent="0">
              <a:buNone/>
            </a:pPr>
            <a:r>
              <a:rPr lang="en-US" i="1" dirty="0">
                <a:solidFill>
                  <a:srgbClr val="0000FF"/>
                </a:solidFill>
              </a:rPr>
              <a:t>    // simulate a 3 second operation</a:t>
            </a:r>
          </a:p>
          <a:p>
            <a:pPr marL="914400" lvl="2" indent="0">
              <a:buNone/>
            </a:pPr>
            <a:r>
              <a:rPr lang="en-US" i="1" dirty="0">
                <a:solidFill>
                  <a:srgbClr val="0000FF"/>
                </a:solidFill>
              </a:rPr>
              <a:t>    </a:t>
            </a:r>
            <a:r>
              <a:rPr lang="en-US" i="1" dirty="0" err="1">
                <a:solidFill>
                  <a:srgbClr val="0000FF"/>
                </a:solidFill>
              </a:rPr>
              <a:t>setTimeout</a:t>
            </a:r>
            <a:r>
              <a:rPr lang="en-US" i="1" dirty="0">
                <a:solidFill>
                  <a:srgbClr val="0000FF"/>
                </a:solidFill>
              </a:rPr>
              <a:t>(callback, 3000);</a:t>
            </a:r>
          </a:p>
          <a:p>
            <a:pPr marL="914400" lvl="2" indent="0">
              <a:buNone/>
            </a:pPr>
            <a:r>
              <a:rPr lang="en-US" i="1" dirty="0">
                <a:solidFill>
                  <a:srgbClr val="0000FF"/>
                </a:solidFill>
              </a:rPr>
              <a:t>}</a:t>
            </a:r>
          </a:p>
          <a:p>
            <a:pPr marL="914400" lvl="2" indent="0">
              <a:buNone/>
            </a:pPr>
            <a:endParaRPr lang="en-US" i="1" dirty="0">
              <a:solidFill>
                <a:srgbClr val="0000FF"/>
              </a:solidFill>
            </a:endParaRPr>
          </a:p>
          <a:p>
            <a:pPr marL="914400" lvl="2" indent="0">
              <a:buNone/>
            </a:pPr>
            <a:r>
              <a:rPr lang="en-US" i="1" dirty="0">
                <a:solidFill>
                  <a:srgbClr val="0000FF"/>
                </a:solidFill>
              </a:rPr>
              <a:t>function </a:t>
            </a:r>
            <a:r>
              <a:rPr lang="en-US" i="1" dirty="0" err="1">
                <a:solidFill>
                  <a:srgbClr val="0000FF"/>
                </a:solidFill>
              </a:rPr>
              <a:t>webRequest</a:t>
            </a:r>
            <a:r>
              <a:rPr lang="en-US" i="1" dirty="0">
                <a:solidFill>
                  <a:srgbClr val="0000FF"/>
                </a:solidFill>
              </a:rPr>
              <a:t>(request) {</a:t>
            </a:r>
          </a:p>
          <a:p>
            <a:pPr marL="914400" lvl="2" indent="0">
              <a:buNone/>
            </a:pPr>
            <a:r>
              <a:rPr lang="en-US" i="1" dirty="0">
                <a:solidFill>
                  <a:srgbClr val="0000FF"/>
                </a:solidFill>
              </a:rPr>
              <a:t>    </a:t>
            </a:r>
            <a:r>
              <a:rPr lang="en-US" i="1" dirty="0" err="1">
                <a:solidFill>
                  <a:srgbClr val="0000FF"/>
                </a:solidFill>
              </a:rPr>
              <a:t>console.log</a:t>
            </a:r>
            <a:r>
              <a:rPr lang="en-US" i="1" dirty="0">
                <a:solidFill>
                  <a:srgbClr val="0000FF"/>
                </a:solidFill>
              </a:rPr>
              <a:t>('starting a long operation for request:', </a:t>
            </a:r>
            <a:r>
              <a:rPr lang="en-US" i="1" dirty="0" err="1">
                <a:solidFill>
                  <a:srgbClr val="0000FF"/>
                </a:solidFill>
              </a:rPr>
              <a:t>request.id</a:t>
            </a:r>
            <a:r>
              <a:rPr lang="en-US" i="1" dirty="0">
                <a:solidFill>
                  <a:srgbClr val="0000FF"/>
                </a:solidFill>
              </a:rPr>
              <a:t>);</a:t>
            </a:r>
          </a:p>
          <a:p>
            <a:pPr marL="914400" lvl="2" indent="0">
              <a:buNone/>
            </a:pPr>
            <a:r>
              <a:rPr lang="en-US" i="1" dirty="0">
                <a:solidFill>
                  <a:srgbClr val="0000FF"/>
                </a:solidFill>
              </a:rPr>
              <a:t>    </a:t>
            </a:r>
            <a:r>
              <a:rPr lang="en-US" i="1" dirty="0" err="1">
                <a:solidFill>
                  <a:srgbClr val="0000FF"/>
                </a:solidFill>
              </a:rPr>
              <a:t>longRunningOperation</a:t>
            </a:r>
            <a:r>
              <a:rPr lang="en-US" i="1" dirty="0">
                <a:solidFill>
                  <a:srgbClr val="0000FF"/>
                </a:solidFill>
              </a:rPr>
              <a:t>(function () {</a:t>
            </a:r>
          </a:p>
          <a:p>
            <a:pPr marL="914400" lvl="2" indent="0">
              <a:buNone/>
            </a:pPr>
            <a:r>
              <a:rPr lang="en-US" i="1" dirty="0">
                <a:solidFill>
                  <a:srgbClr val="0000FF"/>
                </a:solidFill>
              </a:rPr>
              <a:t>        </a:t>
            </a:r>
            <a:r>
              <a:rPr lang="en-US" i="1" dirty="0" err="1">
                <a:solidFill>
                  <a:srgbClr val="0000FF"/>
                </a:solidFill>
              </a:rPr>
              <a:t>console.log</a:t>
            </a:r>
            <a:r>
              <a:rPr lang="en-US" i="1" dirty="0">
                <a:solidFill>
                  <a:srgbClr val="0000FF"/>
                </a:solidFill>
              </a:rPr>
              <a:t>('ending a long operation for request:', </a:t>
            </a:r>
            <a:r>
              <a:rPr lang="en-US" i="1" dirty="0" err="1">
                <a:solidFill>
                  <a:srgbClr val="0000FF"/>
                </a:solidFill>
              </a:rPr>
              <a:t>request.id</a:t>
            </a:r>
            <a:r>
              <a:rPr lang="en-US" i="1" dirty="0">
                <a:solidFill>
                  <a:srgbClr val="0000FF"/>
                </a:solidFill>
              </a:rPr>
              <a:t>);</a:t>
            </a:r>
          </a:p>
          <a:p>
            <a:pPr marL="914400" lvl="2" indent="0">
              <a:buNone/>
            </a:pPr>
            <a:r>
              <a:rPr lang="en-US" i="1" dirty="0">
                <a:solidFill>
                  <a:srgbClr val="0000FF"/>
                </a:solidFill>
              </a:rPr>
              <a:t>    });</a:t>
            </a:r>
          </a:p>
          <a:p>
            <a:pPr marL="914400" lvl="2" indent="0">
              <a:buNone/>
            </a:pPr>
            <a:r>
              <a:rPr lang="en-US" i="1" dirty="0">
                <a:solidFill>
                  <a:srgbClr val="0000FF"/>
                </a:solidFill>
              </a:rPr>
              <a:t>}</a:t>
            </a:r>
          </a:p>
          <a:p>
            <a:pPr marL="914400" lvl="2" indent="0">
              <a:buNone/>
            </a:pPr>
            <a:r>
              <a:rPr lang="en-US" i="1" dirty="0">
                <a:solidFill>
                  <a:srgbClr val="0000FF"/>
                </a:solidFill>
              </a:rPr>
              <a:t>// simulate a web request</a:t>
            </a:r>
          </a:p>
          <a:p>
            <a:pPr marL="914400" lvl="2" indent="0">
              <a:buNone/>
            </a:pPr>
            <a:r>
              <a:rPr lang="en-US" i="1" dirty="0" err="1">
                <a:solidFill>
                  <a:srgbClr val="0000FF"/>
                </a:solidFill>
              </a:rPr>
              <a:t>webRequest</a:t>
            </a:r>
            <a:r>
              <a:rPr lang="en-US" i="1" dirty="0">
                <a:solidFill>
                  <a:srgbClr val="0000FF"/>
                </a:solidFill>
              </a:rPr>
              <a:t>({ id: 1 });</a:t>
            </a:r>
          </a:p>
          <a:p>
            <a:pPr marL="914400" lvl="2" indent="0">
              <a:buNone/>
            </a:pPr>
            <a:r>
              <a:rPr lang="en-US" i="1" dirty="0">
                <a:solidFill>
                  <a:srgbClr val="0000FF"/>
                </a:solidFill>
              </a:rPr>
              <a:t>// simulate a second web request</a:t>
            </a:r>
          </a:p>
          <a:p>
            <a:pPr marL="914400" lvl="2" indent="0">
              <a:buNone/>
            </a:pPr>
            <a:r>
              <a:rPr lang="en-US" i="1" dirty="0" err="1">
                <a:solidFill>
                  <a:srgbClr val="0000FF"/>
                </a:solidFill>
              </a:rPr>
              <a:t>webRequest</a:t>
            </a:r>
            <a:r>
              <a:rPr lang="en-US" i="1" dirty="0">
                <a:solidFill>
                  <a:srgbClr val="0000FF"/>
                </a:solidFill>
              </a:rPr>
              <a:t>({ id: 2 })</a:t>
            </a:r>
            <a:r>
              <a:rPr lang="en-US" i="1" dirty="0" smtClean="0">
                <a:solidFill>
                  <a:srgbClr val="0000FF"/>
                </a:solidFill>
              </a:rPr>
              <a:t>;</a:t>
            </a:r>
          </a:p>
          <a:p>
            <a:pPr marL="914400" lvl="2" indent="0">
              <a:buNone/>
            </a:pPr>
            <a:endParaRPr lang="en-US" i="1" dirty="0" smtClean="0">
              <a:solidFill>
                <a:srgbClr val="0000FF"/>
              </a:solidFill>
            </a:endParaRPr>
          </a:p>
          <a:p>
            <a:pPr marL="342900" lvl="2" indent="-342900"/>
            <a:r>
              <a:rPr lang="en-US" sz="4900" dirty="0" smtClean="0"/>
              <a:t>In the example above, because </a:t>
            </a:r>
            <a:r>
              <a:rPr lang="en-US" sz="4900" dirty="0"/>
              <a:t>of closures, we have access to the correct user request after the long-running operation completes. We just handled two requests on a single thread without breaking a sweat. Now you should understand the following statement: “</a:t>
            </a:r>
            <a:r>
              <a:rPr lang="en-US" sz="4900" dirty="0" err="1"/>
              <a:t>Node.js</a:t>
            </a:r>
            <a:r>
              <a:rPr lang="en-US" sz="4900" dirty="0"/>
              <a:t> is highly </a:t>
            </a:r>
            <a:r>
              <a:rPr lang="en-US" sz="4900" dirty="0" err="1"/>
              <a:t>performant</a:t>
            </a:r>
            <a:r>
              <a:rPr lang="en-US" sz="4900" dirty="0"/>
              <a:t>, and it uses JavaScript because JavaScript supports first-class functions and closures.</a:t>
            </a:r>
            <a:r>
              <a:rPr lang="en-US" sz="4900" dirty="0" smtClean="0"/>
              <a:t>”</a:t>
            </a:r>
          </a:p>
          <a:p>
            <a:pPr marL="342900" lvl="2" indent="-342900"/>
            <a:r>
              <a:rPr lang="en-US" sz="4900" dirty="0"/>
              <a:t>The immediate question that should come to mind when someone tells you that you only have a single thread to handle requests is, “But my computer has a quad core CPU. Using only a single thread will surely waste resources.” And the answer is that yes it will. However, there is a well-supported way around it that we will examine in </a:t>
            </a:r>
            <a:r>
              <a:rPr lang="en-US" sz="4900" dirty="0" smtClean="0"/>
              <a:t>one of our future sessions when </a:t>
            </a:r>
            <a:r>
              <a:rPr lang="en-US" sz="4900" dirty="0"/>
              <a:t>discussing deployment and scalability. Just a quick tip about what you will see there: It is actually really simple to use all the CPU cores with a separate JavaScript process for each CPU core using </a:t>
            </a:r>
            <a:r>
              <a:rPr lang="en-US" sz="4900" dirty="0" err="1"/>
              <a:t>Node.js</a:t>
            </a:r>
            <a:r>
              <a:rPr lang="en-US" sz="4900" dirty="0"/>
              <a:t>.</a:t>
            </a:r>
          </a:p>
          <a:p>
            <a:pPr marL="342900" lvl="2" indent="-342900"/>
            <a:r>
              <a:rPr lang="en-US" sz="4900" dirty="0"/>
              <a:t>It is also important to note that there are threads managed by </a:t>
            </a:r>
            <a:r>
              <a:rPr lang="en-US" sz="4900" dirty="0" err="1"/>
              <a:t>Node.js</a:t>
            </a:r>
            <a:r>
              <a:rPr lang="en-US" sz="4900" dirty="0"/>
              <a:t> at the C level (such as for certain file system operations), but all the JavaScript executes in a single thread. This gives you the performance advantage of the JavaScript almost completely owning at least one thread.</a:t>
            </a:r>
          </a:p>
        </p:txBody>
      </p:sp>
      <p:sp>
        <p:nvSpPr>
          <p:cNvPr id="2" name="Footer Placeholder 1"/>
          <p:cNvSpPr>
            <a:spLocks noGrp="1"/>
          </p:cNvSpPr>
          <p:nvPr>
            <p:ph type="ftr" sz="quarter" idx="11"/>
          </p:nvPr>
        </p:nvSpPr>
        <p:spPr/>
        <p:txBody>
          <a:bodyPr/>
          <a:lstStyle/>
          <a:p>
            <a:r>
              <a:rPr lang="en-US" smtClean="0"/>
              <a:t>Mean Stack Tutorial One</a:t>
            </a:r>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94</a:t>
            </a:fld>
            <a:endParaRPr lang="en-US" dirty="0"/>
          </a:p>
        </p:txBody>
      </p:sp>
    </p:spTree>
    <p:extLst>
      <p:ext uri="{BB962C8B-B14F-4D97-AF65-F5344CB8AC3E}">
        <p14:creationId xmlns:p14="http://schemas.microsoft.com/office/powerpoint/2010/main" val="418448473"/>
      </p:ext>
    </p:extLst>
  </p:cSld>
  <p:clrMapOvr>
    <a:masterClrMapping/>
  </p:clrMapOvr>
  <p:transition xmlns:p14="http://schemas.microsoft.com/office/powerpoint/2010/mai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873368"/>
          </a:xfrm>
        </p:spPr>
        <p:txBody>
          <a:bodyPr>
            <a:normAutofit/>
          </a:bodyPr>
          <a:lstStyle/>
          <a:p>
            <a:r>
              <a:rPr lang="en-US" sz="2800" dirty="0" smtClean="0"/>
              <a:t>Comparing the Event Callbacks and Threaded Model</a:t>
            </a:r>
            <a:endParaRPr lang="en-US" sz="2800" dirty="0"/>
          </a:p>
        </p:txBody>
      </p:sp>
      <p:sp>
        <p:nvSpPr>
          <p:cNvPr id="3" name="Content Placeholder 2"/>
          <p:cNvSpPr>
            <a:spLocks noGrp="1"/>
          </p:cNvSpPr>
          <p:nvPr>
            <p:ph idx="1"/>
          </p:nvPr>
        </p:nvSpPr>
        <p:spPr>
          <a:xfrm>
            <a:off x="762000" y="1066801"/>
            <a:ext cx="8077200" cy="4826976"/>
          </a:xfrm>
        </p:spPr>
        <p:txBody>
          <a:bodyPr>
            <a:normAutofit fontScale="92500" lnSpcReduction="10000"/>
          </a:bodyPr>
          <a:lstStyle/>
          <a:p>
            <a:r>
              <a:rPr lang="en-US" sz="1600" dirty="0" smtClean="0"/>
              <a:t>In </a:t>
            </a:r>
            <a:r>
              <a:rPr lang="en-US" sz="1600" dirty="0"/>
              <a:t>the traditional threaded web model, a </a:t>
            </a:r>
            <a:r>
              <a:rPr lang="en-US" sz="1600" dirty="0" smtClean="0"/>
              <a:t>request comes </a:t>
            </a:r>
            <a:r>
              <a:rPr lang="en-US" sz="1600" dirty="0"/>
              <a:t>to a webserver and is assigned to an available thread. The handling of work for that request continues on that thread until the request is complete and a response is sent.</a:t>
            </a:r>
          </a:p>
          <a:p>
            <a:r>
              <a:rPr lang="en-US" sz="1600" dirty="0" smtClean="0"/>
              <a:t>The following diagram illustrates </a:t>
            </a:r>
            <a:r>
              <a:rPr lang="en-US" sz="1600" dirty="0"/>
              <a:t>the threaded model processing two requests, </a:t>
            </a:r>
            <a:r>
              <a:rPr lang="en-US" sz="1600" dirty="0" err="1"/>
              <a:t>GetFile</a:t>
            </a:r>
            <a:r>
              <a:rPr lang="en-US" sz="1600" dirty="0"/>
              <a:t> and </a:t>
            </a:r>
            <a:r>
              <a:rPr lang="en-US" sz="1600" dirty="0" err="1"/>
              <a:t>GetData</a:t>
            </a:r>
            <a:r>
              <a:rPr lang="en-US" sz="1600" dirty="0"/>
              <a:t>. </a:t>
            </a:r>
            <a:r>
              <a:rPr lang="en-US" sz="1600" dirty="0" smtClean="0"/>
              <a:t>The </a:t>
            </a:r>
            <a:r>
              <a:rPr lang="en-US" sz="1600" dirty="0" err="1" smtClean="0"/>
              <a:t>GetFile</a:t>
            </a:r>
            <a:r>
              <a:rPr lang="en-US" sz="1600" dirty="0" smtClean="0"/>
              <a:t> </a:t>
            </a:r>
            <a:r>
              <a:rPr lang="en-US" sz="1600" dirty="0"/>
              <a:t>request opens the file, reads the contents, and then sends the data back in a response. All this occurs in order on the same thread. The </a:t>
            </a:r>
            <a:r>
              <a:rPr lang="en-US" sz="1600" dirty="0" err="1"/>
              <a:t>GetData</a:t>
            </a:r>
            <a:r>
              <a:rPr lang="en-US" sz="1600" dirty="0"/>
              <a:t> request connects to the database, queries the necessary data, and then sends the data in the response</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r>
              <a:rPr lang="en-US" sz="1600" dirty="0"/>
              <a:t>Now think about how the </a:t>
            </a:r>
            <a:r>
              <a:rPr lang="en-US" sz="1600" dirty="0" err="1"/>
              <a:t>Node.js</a:t>
            </a:r>
            <a:r>
              <a:rPr lang="en-US" sz="1600" dirty="0"/>
              <a:t> event model does things. Instead of executing all the work for each request on individual threads, </a:t>
            </a:r>
            <a:r>
              <a:rPr lang="en-US" sz="1600" dirty="0" err="1"/>
              <a:t>Node.js</a:t>
            </a:r>
            <a:r>
              <a:rPr lang="en-US" sz="1600" dirty="0"/>
              <a:t> adds work to an event queue and then has a single thread running an event loop pick it up. The event loop grabs the top item in the event queue, executes it, and then grabs the next item. When executing code that is longer lived or has blocking I/O, instead of calling the function directly, it adds the function to the event queue along with a callback that will be executed after the function completes. When all events on the </a:t>
            </a:r>
            <a:r>
              <a:rPr lang="en-US" sz="1600" dirty="0" err="1"/>
              <a:t>Node.js</a:t>
            </a:r>
            <a:r>
              <a:rPr lang="en-US" sz="1600" dirty="0"/>
              <a:t> event queue have been executed, the </a:t>
            </a:r>
            <a:r>
              <a:rPr lang="en-US" sz="1600" dirty="0" err="1"/>
              <a:t>Node.js</a:t>
            </a:r>
            <a:r>
              <a:rPr lang="en-US" sz="1600" dirty="0"/>
              <a:t> application terminates.</a:t>
            </a:r>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667000"/>
            <a:ext cx="7391400" cy="1295400"/>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95</a:t>
            </a:fld>
            <a:endParaRPr lang="en-US" dirty="0"/>
          </a:p>
        </p:txBody>
      </p:sp>
    </p:spTree>
    <p:extLst>
      <p:ext uri="{BB962C8B-B14F-4D97-AF65-F5344CB8AC3E}">
        <p14:creationId xmlns:p14="http://schemas.microsoft.com/office/powerpoint/2010/main" val="2678745096"/>
      </p:ext>
    </p:extLst>
  </p:cSld>
  <p:clrMapOvr>
    <a:masterClrMapping/>
  </p:clrMapOvr>
  <p:transition xmlns:p14="http://schemas.microsoft.com/office/powerpoint/2010/mai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8077200" cy="5867399"/>
          </a:xfrm>
        </p:spPr>
        <p:txBody>
          <a:bodyPr>
            <a:normAutofit/>
          </a:bodyPr>
          <a:lstStyle/>
          <a:p>
            <a:r>
              <a:rPr lang="en-US" sz="1800" dirty="0" smtClean="0"/>
              <a:t>The figure below how </a:t>
            </a:r>
            <a:r>
              <a:rPr lang="en-US" sz="1800" dirty="0" err="1"/>
              <a:t>Node.js</a:t>
            </a:r>
            <a:r>
              <a:rPr lang="en-US" sz="1800" dirty="0"/>
              <a:t> handles the </a:t>
            </a:r>
            <a:r>
              <a:rPr lang="en-US" sz="1800" dirty="0" err="1"/>
              <a:t>GetFile</a:t>
            </a:r>
            <a:r>
              <a:rPr lang="en-US" sz="1800" dirty="0"/>
              <a:t> and </a:t>
            </a:r>
            <a:r>
              <a:rPr lang="en-US" sz="1800" dirty="0" err="1"/>
              <a:t>GetData</a:t>
            </a:r>
            <a:r>
              <a:rPr lang="en-US" sz="1800" dirty="0"/>
              <a:t> requests. It adds the </a:t>
            </a:r>
            <a:r>
              <a:rPr lang="en-US" sz="1800" dirty="0" err="1"/>
              <a:t>GetFile</a:t>
            </a:r>
            <a:r>
              <a:rPr lang="en-US" sz="1800" dirty="0"/>
              <a:t> and </a:t>
            </a:r>
            <a:r>
              <a:rPr lang="en-US" sz="1800" dirty="0" err="1"/>
              <a:t>GetData</a:t>
            </a:r>
            <a:r>
              <a:rPr lang="en-US" sz="1800" dirty="0"/>
              <a:t> requests to the event queue. It first picks up the </a:t>
            </a:r>
            <a:r>
              <a:rPr lang="en-US" sz="1800" dirty="0" err="1"/>
              <a:t>GetFile</a:t>
            </a:r>
            <a:r>
              <a:rPr lang="en-US" sz="1800" dirty="0"/>
              <a:t> request, executes it, and completes by adding the Open() callback function to the event queue. Then it picks up the </a:t>
            </a:r>
            <a:r>
              <a:rPr lang="en-US" sz="1800" dirty="0" err="1"/>
              <a:t>GetData</a:t>
            </a:r>
            <a:r>
              <a:rPr lang="en-US" sz="1800" dirty="0"/>
              <a:t> request, executes it, and completes by adding the Connect() callback function to the event queue. This continues until there are no callback functions to be executed. Notice in Figure 4.2 that the events for each thread don’t necessarily follow a direct interleaved order. For example, the Connect request takes longer to complete than does the Read request, so Send(file) is called before Query(</a:t>
            </a:r>
            <a:r>
              <a:rPr lang="en-US" sz="1800" dirty="0" err="1"/>
              <a:t>db</a:t>
            </a:r>
            <a:r>
              <a:rPr lang="en-US" sz="1800" dirty="0"/>
              <a:t>).</a:t>
            </a:r>
          </a:p>
        </p:txBody>
      </p:sp>
      <p:pic>
        <p:nvPicPr>
          <p:cNvPr id="4" name="Picture 3" descr="getf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76600"/>
            <a:ext cx="8077200" cy="2828925"/>
          </a:xfrm>
          <a:prstGeom prst="rect">
            <a:avLst/>
          </a:prstGeom>
        </p:spPr>
      </p:pic>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96</a:t>
            </a:fld>
            <a:endParaRPr lang="en-US" dirty="0"/>
          </a:p>
        </p:txBody>
      </p:sp>
    </p:spTree>
    <p:extLst>
      <p:ext uri="{BB962C8B-B14F-4D97-AF65-F5344CB8AC3E}">
        <p14:creationId xmlns:p14="http://schemas.microsoft.com/office/powerpoint/2010/main" val="2349256173"/>
      </p:ext>
    </p:extLst>
  </p:cSld>
  <p:clrMapOvr>
    <a:masterClrMapping/>
  </p:clrMapOvr>
  <p:transition xmlns:p14="http://schemas.microsoft.com/office/powerpoint/2010/mai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949568"/>
          </a:xfrm>
        </p:spPr>
        <p:txBody>
          <a:bodyPr/>
          <a:lstStyle/>
          <a:p>
            <a:r>
              <a:rPr lang="en-US" dirty="0"/>
              <a:t>Blocking I/O in </a:t>
            </a:r>
            <a:r>
              <a:rPr lang="en-US" dirty="0" err="1"/>
              <a:t>Node.js</a:t>
            </a:r>
            <a:endParaRPr lang="en-US" dirty="0"/>
          </a:p>
        </p:txBody>
      </p:sp>
      <p:sp>
        <p:nvSpPr>
          <p:cNvPr id="3" name="Content Placeholder 2"/>
          <p:cNvSpPr>
            <a:spLocks noGrp="1"/>
          </p:cNvSpPr>
          <p:nvPr>
            <p:ph idx="1"/>
          </p:nvPr>
        </p:nvSpPr>
        <p:spPr/>
        <p:txBody>
          <a:bodyPr>
            <a:normAutofit fontScale="47500" lnSpcReduction="20000"/>
          </a:bodyPr>
          <a:lstStyle/>
          <a:p>
            <a:r>
              <a:rPr lang="en-US" dirty="0"/>
              <a:t>The </a:t>
            </a:r>
            <a:r>
              <a:rPr lang="en-US" dirty="0" err="1"/>
              <a:t>Node.js</a:t>
            </a:r>
            <a:r>
              <a:rPr lang="en-US" dirty="0"/>
              <a:t> event model of using event callbacks is great until you run into the problem of functions that block on I/O. Blocking I/O stops the execution of the current thread and waits for a response before continuing. Some examples of blocking I/O are</a:t>
            </a:r>
            <a:r>
              <a:rPr lang="en-US" dirty="0" smtClean="0"/>
              <a:t>:</a:t>
            </a:r>
          </a:p>
          <a:p>
            <a:pPr marL="0" indent="0">
              <a:buNone/>
            </a:pPr>
            <a:endParaRPr lang="en-US" sz="3800" dirty="0"/>
          </a:p>
          <a:p>
            <a:pPr lvl="1"/>
            <a:r>
              <a:rPr lang="en-US" sz="3400" dirty="0" smtClean="0"/>
              <a:t>Reading </a:t>
            </a:r>
            <a:r>
              <a:rPr lang="en-US" sz="3400" dirty="0"/>
              <a:t>a file</a:t>
            </a:r>
          </a:p>
          <a:p>
            <a:pPr lvl="1"/>
            <a:r>
              <a:rPr lang="en-US" sz="3400" dirty="0" smtClean="0"/>
              <a:t>Querying </a:t>
            </a:r>
            <a:r>
              <a:rPr lang="en-US" sz="3400" dirty="0"/>
              <a:t>a database</a:t>
            </a:r>
          </a:p>
          <a:p>
            <a:pPr lvl="1"/>
            <a:r>
              <a:rPr lang="en-US" sz="3400" dirty="0" smtClean="0"/>
              <a:t>Requesting </a:t>
            </a:r>
            <a:r>
              <a:rPr lang="en-US" sz="3400" dirty="0"/>
              <a:t>a socket</a:t>
            </a:r>
          </a:p>
          <a:p>
            <a:pPr lvl="1"/>
            <a:r>
              <a:rPr lang="en-US" sz="3400" dirty="0" smtClean="0"/>
              <a:t>Accessing </a:t>
            </a:r>
            <a:r>
              <a:rPr lang="en-US" sz="3400" dirty="0"/>
              <a:t>a remote service</a:t>
            </a:r>
          </a:p>
          <a:p>
            <a:endParaRPr lang="en-US" dirty="0" smtClean="0"/>
          </a:p>
          <a:p>
            <a:r>
              <a:rPr lang="en-US" dirty="0" err="1" smtClean="0"/>
              <a:t>Node.js</a:t>
            </a:r>
            <a:r>
              <a:rPr lang="en-US" dirty="0" smtClean="0"/>
              <a:t> </a:t>
            </a:r>
            <a:r>
              <a:rPr lang="en-US" dirty="0"/>
              <a:t>uses event callbacks to avoid having to wait for blocking I/O. Therefore, any requests that perform blocking I/O are performed on a different thread in the background. </a:t>
            </a:r>
            <a:r>
              <a:rPr lang="en-US" dirty="0" err="1"/>
              <a:t>Node.js</a:t>
            </a:r>
            <a:r>
              <a:rPr lang="en-US" dirty="0"/>
              <a:t> implements a thread pool in the background. When an event that blocks I/O is retrieved from the event queue, </a:t>
            </a:r>
            <a:r>
              <a:rPr lang="en-US" dirty="0" err="1"/>
              <a:t>Node.js</a:t>
            </a:r>
            <a:r>
              <a:rPr lang="en-US" dirty="0"/>
              <a:t> retrieves a thread from the thread pool and executes the function there instead of on the main event loop thread. This prevents the blocking I/O from holding up the rest of the events in the event queue.</a:t>
            </a:r>
          </a:p>
          <a:p>
            <a:r>
              <a:rPr lang="en-US" dirty="0"/>
              <a:t>The function that is executed on the blocking thread can still add events back to the event queue to be processed. For example, a database query call is typically passed a callback function that parses the results and may schedule additional work on the event queue before sending a response.</a:t>
            </a:r>
          </a:p>
        </p:txBody>
      </p:sp>
      <p:sp>
        <p:nvSpPr>
          <p:cNvPr id="5" name="Footer Placeholder 4"/>
          <p:cNvSpPr>
            <a:spLocks noGrp="1"/>
          </p:cNvSpPr>
          <p:nvPr>
            <p:ph type="ftr" sz="quarter" idx="11"/>
          </p:nvPr>
        </p:nvSpPr>
        <p:spPr/>
        <p:txBody>
          <a:bodyPr/>
          <a:lstStyle/>
          <a:p>
            <a:r>
              <a:rPr lang="en-US" smtClean="0"/>
              <a:t>Mean Stack Tutorial One</a:t>
            </a:r>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97</a:t>
            </a:fld>
            <a:endParaRPr lang="en-US" dirty="0"/>
          </a:p>
        </p:txBody>
      </p:sp>
    </p:spTree>
    <p:extLst>
      <p:ext uri="{BB962C8B-B14F-4D97-AF65-F5344CB8AC3E}">
        <p14:creationId xmlns:p14="http://schemas.microsoft.com/office/powerpoint/2010/main" val="2595672378"/>
      </p:ext>
    </p:extLst>
  </p:cSld>
  <p:clrMapOvr>
    <a:masterClrMapping/>
  </p:clrMapOvr>
  <p:transition xmlns:p14="http://schemas.microsoft.com/office/powerpoint/2010/mai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etfile.jpg"/>
          <p:cNvPicPr>
            <a:picLocks noGrp="1" noChangeAspect="1"/>
          </p:cNvPicPr>
          <p:nvPr>
            <p:ph idx="1"/>
          </p:nvPr>
        </p:nvPicPr>
        <p:blipFill>
          <a:blip r:embed="rId2">
            <a:extLst>
              <a:ext uri="{28A0092B-C50C-407E-A947-70E740481C1C}">
                <a14:useLocalDpi xmlns:a14="http://schemas.microsoft.com/office/drawing/2010/main" val="0"/>
              </a:ext>
            </a:extLst>
          </a:blip>
          <a:srcRect t="-6200" b="-6200"/>
          <a:stretch>
            <a:fillRect/>
          </a:stretch>
        </p:blipFill>
        <p:spPr>
          <a:xfrm>
            <a:off x="685800" y="228600"/>
            <a:ext cx="8077200" cy="4343399"/>
          </a:xfrm>
        </p:spPr>
      </p:pic>
      <p:sp>
        <p:nvSpPr>
          <p:cNvPr id="5" name="TextBox 4"/>
          <p:cNvSpPr txBox="1"/>
          <p:nvPr/>
        </p:nvSpPr>
        <p:spPr>
          <a:xfrm>
            <a:off x="838200" y="4648200"/>
            <a:ext cx="8077200" cy="2031325"/>
          </a:xfrm>
          <a:prstGeom prst="rect">
            <a:avLst/>
          </a:prstGeom>
          <a:noFill/>
        </p:spPr>
        <p:txBody>
          <a:bodyPr wrap="square" rtlCol="0">
            <a:spAutoFit/>
          </a:bodyPr>
          <a:lstStyle/>
          <a:p>
            <a:r>
              <a:rPr lang="en-US" dirty="0" smtClean="0"/>
              <a:t>The above figure illustrates </a:t>
            </a:r>
            <a:r>
              <a:rPr lang="en-US" dirty="0"/>
              <a:t>the full </a:t>
            </a:r>
            <a:r>
              <a:rPr lang="en-US" dirty="0" err="1"/>
              <a:t>Node.js</a:t>
            </a:r>
            <a:r>
              <a:rPr lang="en-US" dirty="0"/>
              <a:t> event model, including the event queue, event loop, and thread pool. Notice that the event loop either executes the function on the event loop thread itself or, for blocking I/O, executes the function on a separate </a:t>
            </a:r>
            <a:r>
              <a:rPr lang="en-US" dirty="0" err="1"/>
              <a:t>thread.In</a:t>
            </a:r>
            <a:r>
              <a:rPr lang="en-US" dirty="0"/>
              <a:t> the </a:t>
            </a:r>
            <a:r>
              <a:rPr lang="en-US" dirty="0" err="1"/>
              <a:t>Node.js</a:t>
            </a:r>
            <a:r>
              <a:rPr lang="en-US" dirty="0"/>
              <a:t> event model work is added as a function with callback to the event queue and then picked up on the event loop thread. The function is then executed on the event loop thread in case of non-blocking or on a separate thread in the case of blocking.</a:t>
            </a:r>
          </a:p>
        </p:txBody>
      </p:sp>
      <p:sp>
        <p:nvSpPr>
          <p:cNvPr id="6" name="Footer Placeholder 5"/>
          <p:cNvSpPr>
            <a:spLocks noGrp="1"/>
          </p:cNvSpPr>
          <p:nvPr>
            <p:ph type="ftr" sz="quarter" idx="11"/>
          </p:nvPr>
        </p:nvSpPr>
        <p:spPr/>
        <p:txBody>
          <a:bodyPr/>
          <a:lstStyle/>
          <a:p>
            <a:r>
              <a:rPr lang="en-US" smtClean="0"/>
              <a:t>Mean Stack Tutorial One</a:t>
            </a:r>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98</a:t>
            </a:fld>
            <a:endParaRPr lang="en-US" dirty="0"/>
          </a:p>
        </p:txBody>
      </p:sp>
    </p:spTree>
    <p:extLst>
      <p:ext uri="{BB962C8B-B14F-4D97-AF65-F5344CB8AC3E}">
        <p14:creationId xmlns:p14="http://schemas.microsoft.com/office/powerpoint/2010/main" val="198574101"/>
      </p:ext>
    </p:extLst>
  </p:cSld>
  <p:clrMapOvr>
    <a:masterClrMapping/>
  </p:clrMapOvr>
  <p:transition xmlns:p14="http://schemas.microsoft.com/office/powerpoint/2010/mai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44768"/>
          </a:xfrm>
        </p:spPr>
        <p:txBody>
          <a:bodyPr>
            <a:normAutofit fontScale="90000"/>
          </a:bodyPr>
          <a:lstStyle/>
          <a:p>
            <a:r>
              <a:rPr lang="en-US" dirty="0"/>
              <a:t>More </a:t>
            </a:r>
            <a:r>
              <a:rPr lang="en-US" dirty="0" err="1"/>
              <a:t>Node.js</a:t>
            </a:r>
            <a:r>
              <a:rPr lang="en-US" dirty="0"/>
              <a:t> Internals</a:t>
            </a:r>
          </a:p>
        </p:txBody>
      </p:sp>
      <p:sp>
        <p:nvSpPr>
          <p:cNvPr id="3" name="Content Placeholder 2"/>
          <p:cNvSpPr>
            <a:spLocks noGrp="1"/>
          </p:cNvSpPr>
          <p:nvPr>
            <p:ph idx="1"/>
          </p:nvPr>
        </p:nvSpPr>
        <p:spPr>
          <a:xfrm>
            <a:off x="762000" y="990601"/>
            <a:ext cx="8077200" cy="4903176"/>
          </a:xfrm>
        </p:spPr>
        <p:txBody>
          <a:bodyPr>
            <a:noAutofit/>
          </a:bodyPr>
          <a:lstStyle/>
          <a:p>
            <a:r>
              <a:rPr lang="en-US" sz="1600" dirty="0"/>
              <a:t>At the heart of </a:t>
            </a:r>
            <a:r>
              <a:rPr lang="en-US" sz="1600" dirty="0" err="1"/>
              <a:t>Node.js</a:t>
            </a:r>
            <a:r>
              <a:rPr lang="en-US" sz="1600" dirty="0"/>
              <a:t> is an event loop</a:t>
            </a:r>
            <a:r>
              <a:rPr lang="en-US" sz="1600" dirty="0" smtClean="0"/>
              <a:t>.</a:t>
            </a:r>
          </a:p>
          <a:p>
            <a:r>
              <a:rPr lang="en-US" sz="1600" dirty="0"/>
              <a:t>Event loops enable any GUI application to work on any operating system. The OS calls a function within your application when something happens (for example, the user clicks a button), and then your application executes the logic contained inside this function to completion. Afterward, your application is ready to respond to new events that might have already arrived (and are there on the queue) or that might arrive later (based on user interaction)</a:t>
            </a:r>
            <a:r>
              <a:rPr lang="en-US" sz="1600" dirty="0" smtClean="0"/>
              <a:t>.</a:t>
            </a:r>
          </a:p>
          <a:p>
            <a:pPr marL="0" indent="0">
              <a:buNone/>
            </a:pPr>
            <a:r>
              <a:rPr lang="en-US" sz="1600" b="1" dirty="0"/>
              <a:t>Thread Starvation</a:t>
            </a:r>
          </a:p>
          <a:p>
            <a:r>
              <a:rPr lang="en-US" sz="1600" dirty="0"/>
              <a:t>Generally during the duration of a function called from an event in a GUI application, no other events can be processed. Consequently, if you do a long-running task within something like a click handler, the GUI will become unresponsive. This is something every computer user I have met has experienced at one point or another. This lack of availability of CPU resources is called starvation</a:t>
            </a:r>
            <a:r>
              <a:rPr lang="en-US" sz="1600" dirty="0" smtClean="0"/>
              <a:t>.</a:t>
            </a:r>
            <a:endParaRPr lang="en-US" sz="1600" dirty="0"/>
          </a:p>
        </p:txBody>
      </p:sp>
      <p:sp>
        <p:nvSpPr>
          <p:cNvPr id="4" name="Footer Placeholder 3"/>
          <p:cNvSpPr>
            <a:spLocks noGrp="1"/>
          </p:cNvSpPr>
          <p:nvPr>
            <p:ph type="ftr" sz="quarter" idx="11"/>
          </p:nvPr>
        </p:nvSpPr>
        <p:spPr/>
        <p:txBody>
          <a:bodyPr/>
          <a:lstStyle/>
          <a:p>
            <a:r>
              <a:rPr lang="en-US" smtClean="0"/>
              <a:t>Mean Stack Tutorial One</a:t>
            </a:r>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99</a:t>
            </a:fld>
            <a:endParaRPr lang="en-US" dirty="0"/>
          </a:p>
        </p:txBody>
      </p:sp>
    </p:spTree>
    <p:extLst>
      <p:ext uri="{BB962C8B-B14F-4D97-AF65-F5344CB8AC3E}">
        <p14:creationId xmlns:p14="http://schemas.microsoft.com/office/powerpoint/2010/main" val="3180429220"/>
      </p:ext>
    </p:extLst>
  </p:cSld>
  <p:clrMapOvr>
    <a:masterClrMapping/>
  </p:clrMapOvr>
  <p:transition xmlns:p14="http://schemas.microsoft.com/office/powerpoint/2010/mai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11.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12.xml><?xml version="1.0" encoding="utf-8"?>
<p:tagLst xmlns:a="http://schemas.openxmlformats.org/drawingml/2006/main" xmlns:r="http://schemas.openxmlformats.org/officeDocument/2006/relationships" xmlns:p="http://schemas.openxmlformats.org/presentationml/2006/main">
  <p:tag name="DVSHAPEID" val="S8Cm1higbyIl35Abad2Rjv"/>
</p:tagLst>
</file>

<file path=ppt/tags/tag13.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4.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5.xml><?xml version="1.0" encoding="utf-8"?>
<p:tagLst xmlns:a="http://schemas.openxmlformats.org/drawingml/2006/main" xmlns:r="http://schemas.openxmlformats.org/officeDocument/2006/relationships" xmlns:p="http://schemas.openxmlformats.org/presentationml/2006/main">
  <p:tag name="DVSECTIONID" val="c48BxRTjzwKhAarpC8SPOi"/>
</p:tagLst>
</file>

<file path=ppt/tags/tag16.xml><?xml version="1.0" encoding="utf-8"?>
<p:tagLst xmlns:a="http://schemas.openxmlformats.org/drawingml/2006/main" xmlns:r="http://schemas.openxmlformats.org/officeDocument/2006/relationships" xmlns:p="http://schemas.openxmlformats.org/presentationml/2006/main">
  <p:tag name="DVSHAPEID" val="GFUQynbDZ7CnnKAa7cx9MM"/>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7.xml><?xml version="1.0" encoding="utf-8"?>
<p:tagLst xmlns:a="http://schemas.openxmlformats.org/drawingml/2006/main" xmlns:r="http://schemas.openxmlformats.org/officeDocument/2006/relationships" xmlns:p="http://schemas.openxmlformats.org/presentationml/2006/main">
  <p:tag name="DVSECTIONID" val="Unk8vjtC9q0JAXtyxsX2O5"/>
</p:tagLst>
</file>

<file path=ppt/tags/tag8.xml><?xml version="1.0" encoding="utf-8"?>
<p:tagLst xmlns:a="http://schemas.openxmlformats.org/drawingml/2006/main" xmlns:r="http://schemas.openxmlformats.org/officeDocument/2006/relationships" xmlns:p="http://schemas.openxmlformats.org/presentationml/2006/main">
  <p:tag name="DVSHAPEID" val="Rcuf4iZwLgLEPe9Eifdx3u"/>
</p:tagLst>
</file>

<file path=ppt/tags/tag9.xml><?xml version="1.0" encoding="utf-8"?>
<p:tagLst xmlns:a="http://schemas.openxmlformats.org/drawingml/2006/main" xmlns:r="http://schemas.openxmlformats.org/officeDocument/2006/relationships" xmlns:p="http://schemas.openxmlformats.org/presentationml/2006/main">
  <p:tag name="DVSHAPEID" val="uzParF19LzvJyR9qw266In"/>
</p:tagLst>
</file>

<file path=ppt/theme/theme1.xml><?xml version="1.0" encoding="utf-8"?>
<a:theme xmlns:a="http://schemas.openxmlformats.org/drawingml/2006/main" name="Training New Employe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13646</Words>
  <Application>Microsoft Macintosh PowerPoint</Application>
  <PresentationFormat>On-screen Show (4:3)</PresentationFormat>
  <Paragraphs>1381</Paragraphs>
  <Slides>120</Slides>
  <Notes>23</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Training New Employees</vt:lpstr>
      <vt:lpstr>Web Frame Work Using JavaScript</vt:lpstr>
      <vt:lpstr>The Course Break Down:</vt:lpstr>
      <vt:lpstr>PowerPoint Presentation</vt:lpstr>
      <vt:lpstr>Some Points before we start off:</vt:lpstr>
      <vt:lpstr>Today’s Overview </vt:lpstr>
      <vt:lpstr>Node.JS </vt:lpstr>
      <vt:lpstr>JavaScript is everywhere!</vt:lpstr>
      <vt:lpstr>JavaScript on the Browser</vt:lpstr>
      <vt:lpstr>PowerPoint Presentation</vt:lpstr>
      <vt:lpstr>PowerPoint Presentation</vt:lpstr>
      <vt:lpstr>JavaScript on the Server</vt:lpstr>
      <vt:lpstr>JavaScript on the Server Side</vt:lpstr>
      <vt:lpstr>What is Node:</vt:lpstr>
      <vt:lpstr>Use Cases Node Is Solving.</vt:lpstr>
      <vt:lpstr>Motivation: grow</vt:lpstr>
      <vt:lpstr>CGI (1993)</vt:lpstr>
      <vt:lpstr>PHP (1994)</vt:lpstr>
      <vt:lpstr>Java Servlet (1995)</vt:lpstr>
      <vt:lpstr>Problem 1?</vt:lpstr>
      <vt:lpstr>Problem 2?</vt:lpstr>
      <vt:lpstr>I/O latency</vt:lpstr>
      <vt:lpstr>Non-Blocking IO</vt:lpstr>
      <vt:lpstr>Non-Blocking IO</vt:lpstr>
      <vt:lpstr>Event Loop</vt:lpstr>
      <vt:lpstr>Now…</vt:lpstr>
      <vt:lpstr>Concurrency</vt:lpstr>
      <vt:lpstr>Concurrency Models</vt:lpstr>
      <vt:lpstr>Where were you!?</vt:lpstr>
      <vt:lpstr>Cultural</vt:lpstr>
      <vt:lpstr>Cultural (2)</vt:lpstr>
      <vt:lpstr>Missing Infrastructure</vt:lpstr>
      <vt:lpstr>Too Much Infrastructure</vt:lpstr>
      <vt:lpstr>Why Javascript?</vt:lpstr>
      <vt:lpstr>Enter Node.JS?</vt:lpstr>
      <vt:lpstr>Node.js Architecture</vt:lpstr>
      <vt:lpstr>Why Node.JS?</vt:lpstr>
      <vt:lpstr>Why Node.JS?</vt:lpstr>
      <vt:lpstr>Why Node.JS?</vt:lpstr>
      <vt:lpstr>Node is Event Driven</vt:lpstr>
      <vt:lpstr>Appreciating NodeJS</vt:lpstr>
      <vt:lpstr>Results In: </vt:lpstr>
      <vt:lpstr>Appreciating NodeJS</vt:lpstr>
      <vt:lpstr>Appreciating NodeJS</vt:lpstr>
      <vt:lpstr>Appreciating NodeJS</vt:lpstr>
      <vt:lpstr>Why NodeJS</vt:lpstr>
      <vt:lpstr>Why NodeJS</vt:lpstr>
      <vt:lpstr>Node.js Project on www.ohloh.net</vt:lpstr>
      <vt:lpstr>Node.js Server (2009)</vt:lpstr>
      <vt:lpstr>Why NodeJS</vt:lpstr>
      <vt:lpstr>Appreciating NodeJS</vt:lpstr>
      <vt:lpstr>Appreciating NodeJS</vt:lpstr>
      <vt:lpstr>Node.js Ecosystem</vt:lpstr>
      <vt:lpstr>innovation through modularity</vt:lpstr>
      <vt:lpstr>Appreciating NodeJS</vt:lpstr>
      <vt:lpstr>First Some Concepts</vt:lpstr>
      <vt:lpstr>First Some Concepts</vt:lpstr>
      <vt:lpstr>Concurrency</vt:lpstr>
      <vt:lpstr>  single thread of execution single thread of execution </vt:lpstr>
      <vt:lpstr>PowerPoint Presentation</vt:lpstr>
      <vt:lpstr>PowerPoint Presentation</vt:lpstr>
      <vt:lpstr>PowerPoint Presentation</vt:lpstr>
      <vt:lpstr>Node’s Approach to concurrency. *</vt:lpstr>
      <vt:lpstr>Node is Evented</vt:lpstr>
      <vt:lpstr>PowerPoint Presentation</vt:lpstr>
      <vt:lpstr>PowerPoint Presentation</vt:lpstr>
      <vt:lpstr>PowerPoint Presentation</vt:lpstr>
      <vt:lpstr>PowerPoint Presentation</vt:lpstr>
      <vt:lpstr>PowerPoint Presentation</vt:lpstr>
      <vt:lpstr>PowerPoint Presentation</vt:lpstr>
      <vt:lpstr>Little JavaScript Primer</vt:lpstr>
      <vt:lpstr>PowerPoint Presentation</vt:lpstr>
      <vt:lpstr>PowerPoint Presentation</vt:lpstr>
      <vt:lpstr>PowerPoint Presentation</vt:lpstr>
      <vt:lpstr>Some more fundamentals:</vt:lpstr>
      <vt:lpstr>PowerPoint Presentation</vt:lpstr>
      <vt:lpstr>PowerPoint Presentation</vt:lpstr>
      <vt:lpstr>Installation and verification: Node</vt:lpstr>
      <vt:lpstr>Installation and verification: MongoDB</vt:lpstr>
      <vt:lpstr>Node is Modular</vt:lpstr>
      <vt:lpstr>Node Packaged Registry</vt:lpstr>
      <vt:lpstr>Searching and Installing the NPMs</vt:lpstr>
      <vt:lpstr>Using Package.json</vt:lpstr>
      <vt:lpstr>PowerPoint Presentation</vt:lpstr>
      <vt:lpstr> Understanding Node.js Performance</vt:lpstr>
      <vt:lpstr>PowerPoint Presentation</vt:lpstr>
      <vt:lpstr>PowerPoint Presentation</vt:lpstr>
      <vt:lpstr>PowerPoint Presentation</vt:lpstr>
      <vt:lpstr>PowerPoint Presentation</vt:lpstr>
      <vt:lpstr>PowerPoint Presentation</vt:lpstr>
      <vt:lpstr>PowerPoint Presentation</vt:lpstr>
      <vt:lpstr>The Node.js Way of Doing Things</vt:lpstr>
      <vt:lpstr>PowerPoint Presentation</vt:lpstr>
      <vt:lpstr>Node.js Performance Secret</vt:lpstr>
      <vt:lpstr>PowerPoint Presentation</vt:lpstr>
      <vt:lpstr>Comparing the Event Callbacks and Threaded Model</vt:lpstr>
      <vt:lpstr>PowerPoint Presentation</vt:lpstr>
      <vt:lpstr>Blocking I/O in Node.js</vt:lpstr>
      <vt:lpstr>PowerPoint Presentation</vt:lpstr>
      <vt:lpstr>More Node.js Internals</vt:lpstr>
      <vt:lpstr>PowerPoint Presentation</vt:lpstr>
      <vt:lpstr>PowerPoint Presentation</vt:lpstr>
      <vt:lpstr>Data-Intensive Applications</vt:lpstr>
      <vt:lpstr>Data-Intensive Applications</vt:lpstr>
      <vt:lpstr>The V8 JavaScript Engine</vt:lpstr>
      <vt:lpstr>PowerPoint Presentation</vt:lpstr>
      <vt:lpstr>Adding Work to the Event Queue</vt:lpstr>
      <vt:lpstr>Timers:</vt:lpstr>
      <vt:lpstr>Intervals:</vt:lpstr>
      <vt:lpstr>Immediate Timer</vt:lpstr>
      <vt:lpstr>Dereferencing Timers from the Event Loop</vt:lpstr>
      <vt:lpstr>Error Handling with Asynchronous Functions </vt:lpstr>
      <vt:lpstr>Call Back pattern for Error Handling</vt:lpstr>
      <vt:lpstr>Who am I ??</vt:lpstr>
      <vt:lpstr>Job Scheduling: Learning to Yield</vt:lpstr>
      <vt:lpstr>Using nextTick for Job Scheduling</vt:lpstr>
      <vt:lpstr>Synchronous Calls… Really ??</vt:lpstr>
      <vt:lpstr>Summary</vt:lpstr>
      <vt:lpstr>Resources</vt:lpstr>
      <vt:lpstr>Questions?</vt:lpstr>
      <vt:lpstr>Appendix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2010-02-01T21:33:28Z</dcterms:created>
  <dcterms:modified xsi:type="dcterms:W3CDTF">2016-08-02T20:09:50Z</dcterms:modified>
</cp:coreProperties>
</file>